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8" r:id="rId3"/>
    <p:sldId id="265" r:id="rId4"/>
    <p:sldId id="273" r:id="rId5"/>
    <p:sldId id="275" r:id="rId6"/>
    <p:sldId id="290" r:id="rId7"/>
    <p:sldId id="281" r:id="rId8"/>
    <p:sldId id="277" r:id="rId9"/>
    <p:sldId id="288" r:id="rId10"/>
    <p:sldId id="289" r:id="rId11"/>
    <p:sldId id="291"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ek Hans" initials="DH"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652" y="-11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AFFF1C-9DF9-47A3-9F52-0C891DE0C9EF}" type="datetimeFigureOut">
              <a:rPr lang="en-US" smtClean="0"/>
              <a:t>11/18/2013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800A9-F611-4C05-9438-1B4CD8416F0B}" type="slidenum">
              <a:rPr lang="en-US" smtClean="0"/>
              <a:t>‹#›</a:t>
            </a:fld>
            <a:endParaRPr lang="en-US"/>
          </a:p>
        </p:txBody>
      </p:sp>
    </p:spTree>
    <p:extLst>
      <p:ext uri="{BB962C8B-B14F-4D97-AF65-F5344CB8AC3E}">
        <p14:creationId xmlns:p14="http://schemas.microsoft.com/office/powerpoint/2010/main" val="326192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07ECFE-DBD5-497C-88BE-506102F3B961}" type="slidenum">
              <a:rPr lang="en-US" smtClean="0"/>
              <a:t>1</a:t>
            </a:fld>
            <a:endParaRPr lang="en-US"/>
          </a:p>
        </p:txBody>
      </p:sp>
      <p:sp>
        <p:nvSpPr>
          <p:cNvPr id="6" name="Footer Placeholder 5"/>
          <p:cNvSpPr>
            <a:spLocks noGrp="1"/>
          </p:cNvSpPr>
          <p:nvPr>
            <p:ph type="ftr" sz="quarter" idx="11"/>
          </p:nvPr>
        </p:nvSpPr>
        <p:spPr/>
        <p:txBody>
          <a:bodyPr/>
          <a:lstStyle/>
          <a:p>
            <a:r>
              <a:rPr lang="en-US" smtClean="0"/>
              <a:t>CommCare |</a:t>
            </a:r>
            <a:endParaRPr lang="en-US"/>
          </a:p>
        </p:txBody>
      </p:sp>
    </p:spTree>
    <p:extLst>
      <p:ext uri="{BB962C8B-B14F-4D97-AF65-F5344CB8AC3E}">
        <p14:creationId xmlns:p14="http://schemas.microsoft.com/office/powerpoint/2010/main" val="408830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CD564E-64A5-4C03-91EF-160F6FDB4252}" type="slidenum">
              <a:rPr lang="en-US" sz="1200"/>
              <a:pPr eaLnBrk="1" hangingPunct="1"/>
              <a:t>5</a:t>
            </a:fld>
            <a:endParaRPr lang="en-US" sz="1200"/>
          </a:p>
        </p:txBody>
      </p:sp>
    </p:spTree>
    <p:extLst>
      <p:ext uri="{BB962C8B-B14F-4D97-AF65-F5344CB8AC3E}">
        <p14:creationId xmlns:p14="http://schemas.microsoft.com/office/powerpoint/2010/main" val="245657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C4432D-A658-4137-AFC9-463697CDF195}" type="slidenum">
              <a:rPr lang="en-US" sz="1200"/>
              <a:pPr eaLnBrk="1" hangingPunct="1"/>
              <a:t>7</a:t>
            </a:fld>
            <a:endParaRPr lang="en-US" sz="1200"/>
          </a:p>
        </p:txBody>
      </p:sp>
    </p:spTree>
    <p:extLst>
      <p:ext uri="{BB962C8B-B14F-4D97-AF65-F5344CB8AC3E}">
        <p14:creationId xmlns:p14="http://schemas.microsoft.com/office/powerpoint/2010/main" val="304333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h-TH" smtClean="0">
                <a:latin typeface="Cordia New" panose="020B0304020202020204" pitchFamily="34" charset="-34"/>
                <a:ea typeface="ＭＳ Ｐゴシック" panose="020B0600070205080204" pitchFamily="34" charset="-128"/>
              </a:rPr>
              <a:t>done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9E3033-8F1D-4A22-B380-0625F64671E4}" type="slidenum">
              <a:rPr lang="en-US" sz="1200"/>
              <a:pPr eaLnBrk="1" hangingPunct="1"/>
              <a:t>10</a:t>
            </a:fld>
            <a:endParaRPr lang="en-US" sz="1200"/>
          </a:p>
        </p:txBody>
      </p:sp>
    </p:spTree>
    <p:extLst>
      <p:ext uri="{BB962C8B-B14F-4D97-AF65-F5344CB8AC3E}">
        <p14:creationId xmlns:p14="http://schemas.microsoft.com/office/powerpoint/2010/main" val="279116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7DCFA-D8C5-412E-AD61-248B66B2765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386886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7DCFA-D8C5-412E-AD61-248B66B2765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350685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7DCFA-D8C5-412E-AD61-248B66B2765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182937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7DCFA-D8C5-412E-AD61-248B66B2765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256497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7DCFA-D8C5-412E-AD61-248B66B2765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142776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D7DCFA-D8C5-412E-AD61-248B66B27651}"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317781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7DCFA-D8C5-412E-AD61-248B66B27651}"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145080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7DCFA-D8C5-412E-AD61-248B66B27651}"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85887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7DCFA-D8C5-412E-AD61-248B66B27651}"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175770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7DCFA-D8C5-412E-AD61-248B66B27651}"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247156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7DCFA-D8C5-412E-AD61-248B66B27651}"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5AD21-91B1-4242-A7BE-E57A12A147BD}" type="slidenum">
              <a:rPr lang="en-US" smtClean="0"/>
              <a:t>‹#›</a:t>
            </a:fld>
            <a:endParaRPr lang="en-US"/>
          </a:p>
        </p:txBody>
      </p:sp>
    </p:spTree>
    <p:extLst>
      <p:ext uri="{BB962C8B-B14F-4D97-AF65-F5344CB8AC3E}">
        <p14:creationId xmlns:p14="http://schemas.microsoft.com/office/powerpoint/2010/main" val="307508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ED7DCFA-D8C5-412E-AD61-248B66B27651}" type="datetimeFigureOut">
              <a:rPr lang="en-US" smtClean="0"/>
              <a:t>11/18/2013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495AD21-91B1-4242-A7BE-E57A12A147BD}" type="slidenum">
              <a:rPr lang="en-US" smtClean="0"/>
              <a:t>‹#›</a:t>
            </a:fld>
            <a:endParaRPr lang="en-US"/>
          </a:p>
        </p:txBody>
      </p:sp>
    </p:spTree>
    <p:extLst>
      <p:ext uri="{BB962C8B-B14F-4D97-AF65-F5344CB8AC3E}">
        <p14:creationId xmlns:p14="http://schemas.microsoft.com/office/powerpoint/2010/main" val="323626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82" y="200561"/>
            <a:ext cx="6858000" cy="1323439"/>
          </a:xfrm>
          <a:prstGeom prst="rect">
            <a:avLst/>
          </a:prstGeom>
          <a:noFill/>
        </p:spPr>
        <p:txBody>
          <a:bodyPr wrap="square" rtlCol="0">
            <a:spAutoFit/>
          </a:bodyPr>
          <a:lstStyle/>
          <a:p>
            <a:pPr algn="ctr"/>
            <a:r>
              <a:rPr lang="en-US" sz="4000" b="1" dirty="0" smtClean="0">
                <a:solidFill>
                  <a:schemeClr val="bg1"/>
                </a:solidFill>
              </a:rPr>
              <a:t>ANOVA Technical Assistance </a:t>
            </a:r>
            <a:r>
              <a:rPr lang="en-US" sz="4000" b="1" dirty="0" smtClean="0">
                <a:solidFill>
                  <a:schemeClr val="bg1"/>
                </a:solidFill>
              </a:rPr>
              <a:t>Mobile </a:t>
            </a:r>
            <a:r>
              <a:rPr lang="en-US" sz="4000" b="1" dirty="0" smtClean="0">
                <a:solidFill>
                  <a:schemeClr val="bg1"/>
                </a:solidFill>
              </a:rPr>
              <a:t>Application Manual</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24249"/>
          <a:stretch/>
        </p:blipFill>
        <p:spPr>
          <a:xfrm>
            <a:off x="4979858" y="8244924"/>
            <a:ext cx="1878142" cy="538248"/>
          </a:xfrm>
          <a:prstGeom prst="rect">
            <a:avLst/>
          </a:prstGeom>
        </p:spPr>
      </p:pic>
      <p:sp>
        <p:nvSpPr>
          <p:cNvPr id="15" name="Rectangle 14"/>
          <p:cNvSpPr/>
          <p:nvPr/>
        </p:nvSpPr>
        <p:spPr>
          <a:xfrm>
            <a:off x="-1" y="1524000"/>
            <a:ext cx="1905001"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77519" y="7333565"/>
            <a:ext cx="4980481" cy="646331"/>
          </a:xfrm>
          <a:prstGeom prst="rect">
            <a:avLst/>
          </a:prstGeom>
          <a:solidFill>
            <a:schemeClr val="tx1"/>
          </a:solidFill>
        </p:spPr>
        <p:txBody>
          <a:bodyPr wrap="square" rtlCol="0">
            <a:spAutoFit/>
          </a:bodyPr>
          <a:lstStyle/>
          <a:p>
            <a:pPr algn="ctr"/>
            <a:r>
              <a:rPr lang="en-US" b="1" i="1" dirty="0" smtClean="0">
                <a:solidFill>
                  <a:schemeClr val="bg1"/>
                </a:solidFill>
              </a:rPr>
              <a:t>Managing Technical Assistance with Mobile Phones</a:t>
            </a:r>
            <a:endParaRPr lang="en-US" b="1" i="1" dirty="0">
              <a:solidFill>
                <a:schemeClr val="bg1"/>
              </a:solidFill>
            </a:endParaRPr>
          </a:p>
        </p:txBody>
      </p:sp>
      <p:pic>
        <p:nvPicPr>
          <p:cNvPr id="1026" name="Picture 2" descr="C:\Users\Andrea\Downloads\anova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280" y="8274284"/>
            <a:ext cx="1496337" cy="5664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8018769"/>
            <a:ext cx="1003480" cy="107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Andrea\Dropbox\Dimagi-TA\Pictures\DSC_09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942" r="12739" b="9298"/>
          <a:stretch/>
        </p:blipFill>
        <p:spPr bwMode="auto">
          <a:xfrm>
            <a:off x="1850037" y="1500339"/>
            <a:ext cx="5007963" cy="583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95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97523" y="1828800"/>
            <a:ext cx="5697415" cy="6034454"/>
          </a:xfrm>
          <a:prstGeom prst="rect">
            <a:avLst/>
          </a:prstGeom>
        </p:spPr>
        <p:txBody>
          <a:bodyPr>
            <a:norm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Char char="•"/>
            </a:pPr>
            <a:endParaRPr lang="en-US" sz="2954">
              <a:latin typeface="Calibri" panose="020F0502020204030204" pitchFamily="34" charset="0"/>
            </a:endParaRPr>
          </a:p>
        </p:txBody>
      </p:sp>
      <p:sp>
        <p:nvSpPr>
          <p:cNvPr id="14" name="Title 1"/>
          <p:cNvSpPr txBox="1">
            <a:spLocks/>
          </p:cNvSpPr>
          <p:nvPr/>
        </p:nvSpPr>
        <p:spPr>
          <a:xfrm>
            <a:off x="-43961" y="0"/>
            <a:ext cx="4621823" cy="685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tx2"/>
                </a:solidFill>
                <a:ea typeface="ＭＳ Ｐゴシック" panose="020B0600070205080204" pitchFamily="34" charset="-128"/>
                <a:cs typeface="Times New Roman" panose="02020603050405020304" pitchFamily="18" charset="0"/>
              </a:rPr>
              <a:t>8. Case Studies</a:t>
            </a:r>
            <a:endParaRPr lang="en-US" sz="4000" dirty="0" smtClean="0">
              <a:solidFill>
                <a:schemeClr val="tx2"/>
              </a:solidFill>
              <a:ea typeface="ＭＳ Ｐゴシック" panose="020B0600070205080204" pitchFamily="34" charset="-128"/>
            </a:endParaRPr>
          </a:p>
        </p:txBody>
      </p:sp>
      <p:sp>
        <p:nvSpPr>
          <p:cNvPr id="2" name="TextBox 1"/>
          <p:cNvSpPr txBox="1"/>
          <p:nvPr/>
        </p:nvSpPr>
        <p:spPr>
          <a:xfrm>
            <a:off x="106251" y="4305729"/>
            <a:ext cx="3239438" cy="2893100"/>
          </a:xfrm>
          <a:prstGeom prst="rect">
            <a:avLst/>
          </a:prstGeom>
          <a:noFill/>
          <a:ln w="38100">
            <a:solidFill>
              <a:schemeClr val="tx2">
                <a:lumMod val="20000"/>
                <a:lumOff val="80000"/>
              </a:schemeClr>
            </a:solidFill>
          </a:ln>
        </p:spPr>
        <p:txBody>
          <a:bodyPr wrap="square" rtlCol="0">
            <a:spAutoFit/>
          </a:bodyPr>
          <a:lstStyle/>
          <a:p>
            <a:r>
              <a:rPr lang="en-US" sz="1400" b="1" dirty="0" smtClean="0">
                <a:solidFill>
                  <a:schemeClr val="tx2"/>
                </a:solidFill>
              </a:rPr>
              <a:t>DATA MENTEE:</a:t>
            </a:r>
          </a:p>
          <a:p>
            <a:pPr marL="342900" indent="-342900">
              <a:buFont typeface="+mj-lt"/>
              <a:buAutoNum type="arabicPeriod"/>
            </a:pPr>
            <a:r>
              <a:rPr lang="en-US" sz="1200" dirty="0" smtClean="0"/>
              <a:t>Clock in at facility</a:t>
            </a:r>
          </a:p>
          <a:p>
            <a:pPr marL="342900" indent="-342900">
              <a:buFont typeface="+mj-lt"/>
              <a:buAutoNum type="arabicPeriod"/>
            </a:pPr>
            <a:r>
              <a:rPr lang="en-US" sz="1200" dirty="0" smtClean="0"/>
              <a:t>Complete the TIER.net checklist.  This is a clinic that needs a lot of support.  They have a lot of defaulters and have not backed up their data in over a month</a:t>
            </a:r>
          </a:p>
          <a:p>
            <a:pPr marL="342900" indent="-342900">
              <a:buFont typeface="+mj-lt"/>
              <a:buAutoNum type="arabicPeriod"/>
            </a:pPr>
            <a:r>
              <a:rPr lang="en-US" sz="1200" dirty="0" smtClean="0"/>
              <a:t>Register a new mentee (you found someone who was trained by ANOVA)</a:t>
            </a:r>
          </a:p>
          <a:p>
            <a:pPr marL="342900" indent="-342900">
              <a:buFont typeface="+mj-lt"/>
              <a:buAutoNum type="arabicPeriod"/>
            </a:pPr>
            <a:r>
              <a:rPr lang="en-US" sz="1200" dirty="0" smtClean="0"/>
              <a:t>Complete the mentee data assessment form</a:t>
            </a:r>
          </a:p>
          <a:p>
            <a:pPr marL="342900" indent="-342900">
              <a:buFont typeface="+mj-lt"/>
              <a:buAutoNum type="arabicPeriod"/>
            </a:pPr>
            <a:r>
              <a:rPr lang="en-US" sz="1200" dirty="0" smtClean="0"/>
              <a:t>Identify challenges in the clinic</a:t>
            </a:r>
          </a:p>
          <a:p>
            <a:pPr marL="342900" indent="-342900">
              <a:buFont typeface="+mj-lt"/>
              <a:buAutoNum type="arabicPeriod"/>
            </a:pPr>
            <a:r>
              <a:rPr lang="en-US" sz="1200" dirty="0" smtClean="0"/>
              <a:t>Respond to action in these ways:</a:t>
            </a:r>
          </a:p>
          <a:p>
            <a:pPr marL="800100" lvl="1" indent="-342900">
              <a:buFont typeface="+mj-lt"/>
              <a:buAutoNum type="arabicPeriod"/>
            </a:pPr>
            <a:r>
              <a:rPr lang="en-US" sz="1200" dirty="0" smtClean="0"/>
              <a:t>Training </a:t>
            </a:r>
          </a:p>
          <a:p>
            <a:pPr marL="800100" lvl="1" indent="-342900">
              <a:buFont typeface="+mj-lt"/>
              <a:buAutoNum type="arabicPeriod"/>
            </a:pPr>
            <a:r>
              <a:rPr lang="en-US" sz="1200" dirty="0" smtClean="0"/>
              <a:t>Intensive mentoring</a:t>
            </a:r>
          </a:p>
          <a:p>
            <a:pPr marL="800100" lvl="1" indent="-342900">
              <a:buFont typeface="+mj-lt"/>
              <a:buAutoNum type="arabicPeriod"/>
            </a:pPr>
            <a:r>
              <a:rPr lang="en-US" sz="1200" dirty="0" smtClean="0"/>
              <a:t>District involvement</a:t>
            </a:r>
          </a:p>
        </p:txBody>
      </p:sp>
      <p:sp>
        <p:nvSpPr>
          <p:cNvPr id="15" name="TextBox 14"/>
          <p:cNvSpPr txBox="1"/>
          <p:nvPr/>
        </p:nvSpPr>
        <p:spPr>
          <a:xfrm>
            <a:off x="3458980" y="679741"/>
            <a:ext cx="3266416" cy="2523768"/>
          </a:xfrm>
          <a:prstGeom prst="rect">
            <a:avLst/>
          </a:prstGeom>
          <a:noFill/>
          <a:ln w="38100">
            <a:solidFill>
              <a:schemeClr val="tx2">
                <a:lumMod val="20000"/>
                <a:lumOff val="80000"/>
              </a:schemeClr>
            </a:solidFill>
          </a:ln>
        </p:spPr>
        <p:txBody>
          <a:bodyPr wrap="square" rtlCol="0">
            <a:spAutoFit/>
          </a:bodyPr>
          <a:lstStyle/>
          <a:p>
            <a:r>
              <a:rPr lang="en-US" sz="1400" b="1" dirty="0" smtClean="0">
                <a:solidFill>
                  <a:schemeClr val="tx2"/>
                </a:solidFill>
              </a:rPr>
              <a:t>CLINCAL MENTEE #2:</a:t>
            </a:r>
          </a:p>
          <a:p>
            <a:pPr marL="228600" indent="-228600">
              <a:buFont typeface="+mj-lt"/>
              <a:buAutoNum type="arabicPeriod"/>
            </a:pPr>
            <a:r>
              <a:rPr lang="en-US" sz="1200" dirty="0" smtClean="0"/>
              <a:t>Arrive at facility</a:t>
            </a:r>
          </a:p>
          <a:p>
            <a:pPr marL="228600" indent="-228600">
              <a:buFont typeface="+mj-lt"/>
              <a:buAutoNum type="arabicPeriod"/>
            </a:pPr>
            <a:r>
              <a:rPr lang="en-US" sz="1200" dirty="0" smtClean="0"/>
              <a:t>Go to TB (existing mentee) 2 hours, covered 3 areas</a:t>
            </a:r>
          </a:p>
          <a:p>
            <a:pPr marL="228600" indent="-228600">
              <a:buFont typeface="+mj-lt"/>
              <a:buAutoNum type="arabicPeriod"/>
            </a:pPr>
            <a:r>
              <a:rPr lang="en-US" sz="1200" dirty="0" smtClean="0"/>
              <a:t>Go to ANC , competent mentee but has difficult cases, spend 2 hours there providing technical </a:t>
            </a:r>
            <a:r>
              <a:rPr lang="en-US" sz="1200" dirty="0" err="1" smtClean="0"/>
              <a:t>asstance</a:t>
            </a:r>
            <a:endParaRPr lang="en-US" sz="1200" dirty="0" smtClean="0"/>
          </a:p>
          <a:p>
            <a:pPr marL="228600" indent="-228600">
              <a:buFont typeface="+mj-lt"/>
              <a:buAutoNum type="arabicPeriod"/>
            </a:pPr>
            <a:r>
              <a:rPr lang="en-US" sz="1200" dirty="0" smtClean="0"/>
              <a:t>Receive 2 telephone consultations for 10 and 15 minutes for another clinic</a:t>
            </a:r>
          </a:p>
          <a:p>
            <a:pPr marL="228600" indent="-228600">
              <a:buFont typeface="+mj-lt"/>
              <a:buAutoNum type="arabicPeriod"/>
            </a:pPr>
            <a:r>
              <a:rPr lang="en-US" sz="1200" dirty="0" smtClean="0"/>
              <a:t>Identify a problem at ANC, go discuss it with policy manager – 30 min</a:t>
            </a:r>
          </a:p>
          <a:p>
            <a:pPr marL="228600" indent="-228600">
              <a:buFont typeface="+mj-lt"/>
              <a:buAutoNum type="arabicPeriod"/>
            </a:pPr>
            <a:r>
              <a:rPr lang="en-US" sz="1200" dirty="0" smtClean="0"/>
              <a:t>Clock out</a:t>
            </a:r>
            <a:endParaRPr lang="en-US" sz="1200" dirty="0"/>
          </a:p>
          <a:p>
            <a:endParaRPr lang="en-US" sz="1200" dirty="0" smtClean="0"/>
          </a:p>
        </p:txBody>
      </p:sp>
      <p:sp>
        <p:nvSpPr>
          <p:cNvPr id="16" name="TextBox 15"/>
          <p:cNvSpPr txBox="1"/>
          <p:nvPr/>
        </p:nvSpPr>
        <p:spPr>
          <a:xfrm>
            <a:off x="79273" y="682052"/>
            <a:ext cx="3266416" cy="3416320"/>
          </a:xfrm>
          <a:prstGeom prst="rect">
            <a:avLst/>
          </a:prstGeom>
          <a:noFill/>
          <a:ln w="38100">
            <a:solidFill>
              <a:schemeClr val="tx2">
                <a:lumMod val="20000"/>
                <a:lumOff val="80000"/>
              </a:schemeClr>
            </a:solidFill>
          </a:ln>
        </p:spPr>
        <p:txBody>
          <a:bodyPr wrap="square" rtlCol="0">
            <a:spAutoFit/>
          </a:bodyPr>
          <a:lstStyle/>
          <a:p>
            <a:r>
              <a:rPr lang="en-US" sz="1400" b="1" dirty="0" smtClean="0">
                <a:solidFill>
                  <a:schemeClr val="tx2"/>
                </a:solidFill>
              </a:rPr>
              <a:t>CLINCAL MENTEE #1:</a:t>
            </a:r>
          </a:p>
          <a:p>
            <a:pPr marL="228600" indent="-228600">
              <a:buFont typeface="+mj-lt"/>
              <a:buAutoNum type="arabicPeriod"/>
            </a:pPr>
            <a:r>
              <a:rPr lang="en-US" sz="1200" dirty="0" smtClean="0"/>
              <a:t>Clock in at the facility</a:t>
            </a:r>
          </a:p>
          <a:p>
            <a:pPr marL="228600" indent="-228600">
              <a:buFont typeface="+mj-lt"/>
              <a:buAutoNum type="arabicPeriod"/>
            </a:pPr>
            <a:r>
              <a:rPr lang="en-US" sz="1200" dirty="0" smtClean="0"/>
              <a:t>Register a new mentee who’s name is sister Agnes</a:t>
            </a:r>
          </a:p>
          <a:p>
            <a:pPr marL="228600" indent="-228600">
              <a:buFont typeface="+mj-lt"/>
              <a:buAutoNum type="arabicPeriod"/>
            </a:pPr>
            <a:r>
              <a:rPr lang="en-US" sz="1200" dirty="0" smtClean="0"/>
              <a:t>Conduct the clinical assessment with Agnes, she scores 1 and 2 on some </a:t>
            </a:r>
          </a:p>
          <a:p>
            <a:pPr marL="228600" indent="-228600">
              <a:buFont typeface="+mj-lt"/>
              <a:buAutoNum type="arabicPeriod"/>
            </a:pPr>
            <a:r>
              <a:rPr lang="en-US" sz="1200" dirty="0" smtClean="0"/>
              <a:t>At this session we cover history taking and general examination.  We also discuss baseline monitoring of bloods and drug regimen.  You demonstrate 1 initiation and she does the other intimations.  You spend three hours with Agnes and she is very tired by the end</a:t>
            </a:r>
          </a:p>
          <a:p>
            <a:pPr marL="228600" indent="-228600">
              <a:buFont typeface="+mj-lt"/>
              <a:buAutoNum type="arabicPeriod"/>
            </a:pPr>
            <a:r>
              <a:rPr lang="en-US" sz="1200" dirty="0" smtClean="0"/>
              <a:t>Move on to a previously mentored sister at the </a:t>
            </a:r>
            <a:r>
              <a:rPr lang="en-US" sz="1200" dirty="0"/>
              <a:t>T</a:t>
            </a:r>
            <a:r>
              <a:rPr lang="en-US" sz="1200" dirty="0" smtClean="0"/>
              <a:t>B clinic, you discuss 3 problem cases and review the registers, spending about 1.5 hours.</a:t>
            </a:r>
          </a:p>
          <a:p>
            <a:pPr marL="228600" indent="-228600">
              <a:buFont typeface="+mj-lt"/>
              <a:buAutoNum type="arabicPeriod"/>
            </a:pPr>
            <a:r>
              <a:rPr lang="en-US" sz="1200" dirty="0" smtClean="0"/>
              <a:t>Before leaving you clock out</a:t>
            </a:r>
          </a:p>
        </p:txBody>
      </p:sp>
      <p:sp>
        <p:nvSpPr>
          <p:cNvPr id="17" name="TextBox 16"/>
          <p:cNvSpPr txBox="1"/>
          <p:nvPr/>
        </p:nvSpPr>
        <p:spPr>
          <a:xfrm>
            <a:off x="79273" y="7391400"/>
            <a:ext cx="6633631" cy="1446550"/>
          </a:xfrm>
          <a:prstGeom prst="rect">
            <a:avLst/>
          </a:prstGeom>
          <a:solidFill>
            <a:schemeClr val="accent1">
              <a:lumMod val="20000"/>
              <a:lumOff val="80000"/>
            </a:schemeClr>
          </a:solidFill>
        </p:spPr>
        <p:txBody>
          <a:bodyPr wrap="square" rtlCol="0">
            <a:spAutoFit/>
          </a:bodyPr>
          <a:lstStyle/>
          <a:p>
            <a:r>
              <a:rPr lang="en-US" sz="1600" b="1" dirty="0" smtClean="0">
                <a:solidFill>
                  <a:schemeClr val="tx2"/>
                </a:solidFill>
              </a:rPr>
              <a:t>Write your own case study below and switch with your partner</a:t>
            </a:r>
            <a:r>
              <a:rPr lang="en-US" sz="1400" dirty="0" smtClean="0"/>
              <a:t>!	</a:t>
            </a:r>
            <a:r>
              <a:rPr lang="en-US" sz="1200" dirty="0" smtClean="0"/>
              <a:t>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p:txBody>
      </p:sp>
      <p:sp>
        <p:nvSpPr>
          <p:cNvPr id="20" name="TextBox 19"/>
          <p:cNvSpPr txBox="1"/>
          <p:nvPr/>
        </p:nvSpPr>
        <p:spPr>
          <a:xfrm>
            <a:off x="3502701" y="3405873"/>
            <a:ext cx="3266416" cy="1415772"/>
          </a:xfrm>
          <a:prstGeom prst="rect">
            <a:avLst/>
          </a:prstGeom>
          <a:noFill/>
          <a:ln w="38100">
            <a:solidFill>
              <a:schemeClr val="tx2">
                <a:lumMod val="20000"/>
                <a:lumOff val="80000"/>
              </a:schemeClr>
            </a:solidFill>
          </a:ln>
        </p:spPr>
        <p:txBody>
          <a:bodyPr wrap="square" rtlCol="0">
            <a:spAutoFit/>
          </a:bodyPr>
          <a:lstStyle/>
          <a:p>
            <a:r>
              <a:rPr lang="en-US" sz="1400" b="1" dirty="0" smtClean="0">
                <a:solidFill>
                  <a:schemeClr val="tx2"/>
                </a:solidFill>
              </a:rPr>
              <a:t>PHARMACY MENTEE:</a:t>
            </a:r>
          </a:p>
          <a:p>
            <a:pPr marL="228600" indent="-228600">
              <a:buFont typeface="+mj-lt"/>
              <a:buAutoNum type="arabicPeriod"/>
            </a:pPr>
            <a:r>
              <a:rPr lang="en-US" sz="1200" dirty="0" smtClean="0"/>
              <a:t>Arrive at facility</a:t>
            </a:r>
            <a:endParaRPr lang="en-US" sz="1200" dirty="0"/>
          </a:p>
          <a:p>
            <a:pPr marL="228600" indent="-228600">
              <a:buFont typeface="+mj-lt"/>
              <a:buAutoNum type="arabicPeriod"/>
            </a:pPr>
            <a:r>
              <a:rPr lang="en-US" sz="1200" dirty="0" smtClean="0"/>
              <a:t>Conduct the facility assessment</a:t>
            </a:r>
          </a:p>
          <a:p>
            <a:pPr marL="228600" indent="-228600">
              <a:buFont typeface="+mj-lt"/>
              <a:buAutoNum type="arabicPeriod"/>
            </a:pPr>
            <a:r>
              <a:rPr lang="en-US" sz="1200" dirty="0" smtClean="0"/>
              <a:t>Record the stock at the facility</a:t>
            </a:r>
          </a:p>
          <a:p>
            <a:pPr marL="228600" indent="-228600">
              <a:buFont typeface="+mj-lt"/>
              <a:buAutoNum type="arabicPeriod"/>
            </a:pPr>
            <a:r>
              <a:rPr lang="en-US" sz="1200" dirty="0" smtClean="0"/>
              <a:t>Register the pharmacy </a:t>
            </a:r>
            <a:r>
              <a:rPr lang="en-US" sz="1200" dirty="0" err="1" smtClean="0"/>
              <a:t>assitant</a:t>
            </a:r>
            <a:r>
              <a:rPr lang="en-US" sz="1200" dirty="0" smtClean="0"/>
              <a:t> as a mentee and  record a session with them where you go over stock management and ordering stock.</a:t>
            </a:r>
          </a:p>
        </p:txBody>
      </p:sp>
      <p:sp>
        <p:nvSpPr>
          <p:cNvPr id="21" name="TextBox 20"/>
          <p:cNvSpPr txBox="1"/>
          <p:nvPr/>
        </p:nvSpPr>
        <p:spPr>
          <a:xfrm>
            <a:off x="3446488" y="5015662"/>
            <a:ext cx="3266416" cy="2154436"/>
          </a:xfrm>
          <a:prstGeom prst="rect">
            <a:avLst/>
          </a:prstGeom>
          <a:noFill/>
          <a:ln w="38100">
            <a:solidFill>
              <a:schemeClr val="tx2">
                <a:lumMod val="20000"/>
                <a:lumOff val="80000"/>
              </a:schemeClr>
            </a:solidFill>
          </a:ln>
        </p:spPr>
        <p:txBody>
          <a:bodyPr wrap="square" rtlCol="0">
            <a:spAutoFit/>
          </a:bodyPr>
          <a:lstStyle/>
          <a:p>
            <a:r>
              <a:rPr lang="en-US" sz="1400" b="1" dirty="0" smtClean="0">
                <a:solidFill>
                  <a:schemeClr val="tx2"/>
                </a:solidFill>
              </a:rPr>
              <a:t>CLINCAL MENTEE #3:</a:t>
            </a:r>
          </a:p>
          <a:p>
            <a:pPr marL="228600" indent="-228600">
              <a:buFont typeface="+mj-lt"/>
              <a:buAutoNum type="arabicPeriod"/>
            </a:pPr>
            <a:r>
              <a:rPr lang="en-US" sz="1200" dirty="0" smtClean="0"/>
              <a:t>Arrive at the facility and clock in</a:t>
            </a:r>
          </a:p>
          <a:p>
            <a:pPr marL="228600" indent="-228600">
              <a:buFont typeface="+mj-lt"/>
              <a:buAutoNum type="arabicPeriod"/>
            </a:pPr>
            <a:r>
              <a:rPr lang="en-US" sz="1200" dirty="0" smtClean="0"/>
              <a:t>Conduct a clinical assessment with Agnes</a:t>
            </a:r>
          </a:p>
          <a:p>
            <a:pPr marL="228600" indent="-228600">
              <a:buFont typeface="+mj-lt"/>
              <a:buAutoNum type="arabicPeriod"/>
            </a:pPr>
            <a:r>
              <a:rPr lang="en-US" sz="1200" dirty="0" smtClean="0"/>
              <a:t>Go through all 54 competency question</a:t>
            </a:r>
          </a:p>
          <a:p>
            <a:pPr marL="228600" indent="-228600">
              <a:buFont typeface="+mj-lt"/>
              <a:buAutoNum type="arabicPeriod"/>
            </a:pPr>
            <a:r>
              <a:rPr lang="en-US" sz="1200" dirty="0" smtClean="0"/>
              <a:t>Agnes scores a 3 and a 4 this time on almost all of the questions</a:t>
            </a:r>
          </a:p>
          <a:p>
            <a:pPr marL="228600" indent="-228600">
              <a:buFont typeface="+mj-lt"/>
              <a:buAutoNum type="arabicPeriod"/>
            </a:pPr>
            <a:r>
              <a:rPr lang="en-US" sz="1200" dirty="0" smtClean="0"/>
              <a:t>Mentoring is completed so you clos the mentee</a:t>
            </a:r>
          </a:p>
          <a:p>
            <a:pPr marL="228600" indent="-228600">
              <a:buFont typeface="+mj-lt"/>
              <a:buAutoNum type="arabicPeriod"/>
            </a:pPr>
            <a:r>
              <a:rPr lang="en-US" sz="1200" dirty="0" smtClean="0"/>
              <a:t>You identify a new mentee at the clinic and register them.</a:t>
            </a:r>
          </a:p>
          <a:p>
            <a:pPr marL="228600" indent="-228600">
              <a:buFont typeface="+mj-lt"/>
              <a:buAutoNum type="arabicPeriod"/>
            </a:pPr>
            <a:r>
              <a:rPr lang="en-US" sz="1200" dirty="0" smtClean="0"/>
              <a:t>You also spend some time in the </a:t>
            </a:r>
          </a:p>
        </p:txBody>
      </p:sp>
    </p:spTree>
    <p:extLst>
      <p:ext uri="{BB962C8B-B14F-4D97-AF65-F5344CB8AC3E}">
        <p14:creationId xmlns:p14="http://schemas.microsoft.com/office/powerpoint/2010/main" val="3487848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961" y="0"/>
            <a:ext cx="4621823"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tx2"/>
                </a:solidFill>
                <a:ea typeface="ＭＳ Ｐゴシック" panose="020B0600070205080204" pitchFamily="34" charset="-128"/>
                <a:cs typeface="Times New Roman" panose="02020603050405020304" pitchFamily="18" charset="0"/>
              </a:rPr>
              <a:t>9. Feedback</a:t>
            </a:r>
            <a:endParaRPr lang="en-US" sz="4000" dirty="0" smtClean="0">
              <a:solidFill>
                <a:schemeClr val="tx2"/>
              </a:solidFill>
              <a:ea typeface="ＭＳ Ｐゴシック" panose="020B0600070205080204" pitchFamily="34" charset="-128"/>
            </a:endParaRPr>
          </a:p>
        </p:txBody>
      </p:sp>
      <p:sp>
        <p:nvSpPr>
          <p:cNvPr id="7" name="TextBox 6"/>
          <p:cNvSpPr txBox="1"/>
          <p:nvPr/>
        </p:nvSpPr>
        <p:spPr>
          <a:xfrm>
            <a:off x="169826" y="838200"/>
            <a:ext cx="6383373" cy="7109639"/>
          </a:xfrm>
          <a:prstGeom prst="rect">
            <a:avLst/>
          </a:prstGeom>
          <a:noFill/>
        </p:spPr>
        <p:txBody>
          <a:bodyPr wrap="square" rtlCol="0">
            <a:spAutoFit/>
          </a:bodyPr>
          <a:lstStyle/>
          <a:p>
            <a:pPr marL="228600" indent="-228600">
              <a:buFont typeface="+mj-lt"/>
              <a:buAutoNum type="arabicPeriod"/>
            </a:pPr>
            <a:r>
              <a:rPr lang="en-US" sz="1200" dirty="0" smtClean="0"/>
              <a:t>What are 3 main ways you will use this application?</a:t>
            </a:r>
          </a:p>
          <a:p>
            <a:pPr marL="228600" indent="-228600">
              <a:buFont typeface="+mj-lt"/>
              <a:buAutoNum type="arabicPeriod"/>
            </a:pPr>
            <a:endParaRPr lang="en-US" sz="1200" dirty="0"/>
          </a:p>
          <a:p>
            <a:pPr marL="228600" indent="-228600">
              <a:buFont typeface="+mj-lt"/>
              <a:buAutoNum type="arabicPeriod"/>
            </a:pPr>
            <a:endParaRPr lang="en-US" sz="1200" dirty="0" smtClean="0"/>
          </a:p>
          <a:p>
            <a:endParaRPr lang="en-US" sz="1200" dirty="0"/>
          </a:p>
          <a:p>
            <a:pPr marL="228600" indent="-228600">
              <a:buFont typeface="+mj-lt"/>
              <a:buAutoNum type="arabicPeriod"/>
            </a:pPr>
            <a:endParaRPr lang="en-US" sz="1200" dirty="0" smtClean="0"/>
          </a:p>
          <a:p>
            <a:pPr marL="228600" indent="-228600">
              <a:buFont typeface="+mj-lt"/>
              <a:buAutoNum type="arabicPeriod" startAt="2"/>
            </a:pPr>
            <a:r>
              <a:rPr lang="en-US" sz="1200" dirty="0" smtClean="0"/>
              <a:t>What would you like to see added to the application?</a:t>
            </a:r>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r>
              <a:rPr lang="en-US" sz="1200" dirty="0" smtClean="0"/>
              <a:t>What is your favorite part of the </a:t>
            </a:r>
            <a:r>
              <a:rPr lang="en-US" sz="1200" dirty="0" smtClean="0"/>
              <a:t>application?</a:t>
            </a:r>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r>
              <a:rPr lang="en-US" sz="1200" dirty="0" smtClean="0"/>
              <a:t>What </a:t>
            </a:r>
            <a:r>
              <a:rPr lang="en-US" sz="1200" dirty="0" smtClean="0"/>
              <a:t>is your least favorite part of the </a:t>
            </a:r>
            <a:r>
              <a:rPr lang="en-US" sz="1200" dirty="0" smtClean="0"/>
              <a:t>application?</a:t>
            </a:r>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endParaRPr lang="en-US" sz="1200" dirty="0"/>
          </a:p>
          <a:p>
            <a:pPr marL="228600" indent="-228600">
              <a:buFont typeface="+mj-lt"/>
              <a:buAutoNum type="arabicPeriod" startAt="2"/>
            </a:pPr>
            <a:endParaRPr lang="en-US" sz="1200" dirty="0" smtClean="0"/>
          </a:p>
          <a:p>
            <a:pPr marL="228600" indent="-228600">
              <a:buFont typeface="+mj-lt"/>
              <a:buAutoNum type="arabicPeriod" startAt="2"/>
            </a:pPr>
            <a:endParaRPr lang="en-US" sz="1200" dirty="0"/>
          </a:p>
          <a:p>
            <a:pPr marL="228600" indent="-228600">
              <a:buFont typeface="+mj-lt"/>
              <a:buAutoNum type="arabicPeriod" startAt="2"/>
            </a:pPr>
            <a:r>
              <a:rPr lang="en-US" sz="1200" dirty="0" smtClean="0"/>
              <a:t>Please </a:t>
            </a:r>
            <a:r>
              <a:rPr lang="en-US" sz="1200" dirty="0" smtClean="0"/>
              <a:t>answer </a:t>
            </a:r>
            <a:r>
              <a:rPr lang="en-US" sz="1200" b="1" dirty="0" smtClean="0"/>
              <a:t>YES or NO </a:t>
            </a:r>
            <a:r>
              <a:rPr lang="en-US" sz="1200" dirty="0" smtClean="0"/>
              <a:t> the following questions </a:t>
            </a:r>
            <a:endParaRPr lang="en-US" sz="1200" dirty="0"/>
          </a:p>
          <a:p>
            <a:pPr marL="685800" lvl="1" indent="-228600">
              <a:buFont typeface="+mj-lt"/>
              <a:buAutoNum type="alphaLcPeriod"/>
            </a:pPr>
            <a:endParaRPr lang="en-US" sz="1200" dirty="0" smtClean="0"/>
          </a:p>
          <a:p>
            <a:pPr marL="685800" lvl="1" indent="-228600">
              <a:buFont typeface="+mj-lt"/>
              <a:buAutoNum type="alphaLcPeriod"/>
            </a:pPr>
            <a:r>
              <a:rPr lang="en-US" sz="1200" dirty="0" smtClean="0"/>
              <a:t>I feel confident about using this application _____</a:t>
            </a:r>
          </a:p>
          <a:p>
            <a:pPr marL="685800" lvl="1" indent="-228600">
              <a:buFont typeface="+mj-lt"/>
              <a:buAutoNum type="alphaLcPeriod"/>
            </a:pPr>
            <a:endParaRPr lang="en-US" sz="1200" dirty="0" smtClean="0"/>
          </a:p>
          <a:p>
            <a:pPr marL="685800" lvl="1" indent="-228600">
              <a:buFont typeface="+mj-lt"/>
              <a:buAutoNum type="alphaLcPeriod"/>
            </a:pPr>
            <a:r>
              <a:rPr lang="en-US" sz="1200" dirty="0" smtClean="0"/>
              <a:t>The training provided me with information I could not have figured out on my own  ___</a:t>
            </a:r>
          </a:p>
          <a:p>
            <a:pPr marL="685800" lvl="1" indent="-228600">
              <a:buFont typeface="+mj-lt"/>
              <a:buAutoNum type="alphaLcPeriod"/>
            </a:pPr>
            <a:endParaRPr lang="en-US" sz="1200" dirty="0" smtClean="0"/>
          </a:p>
          <a:p>
            <a:pPr marL="685800" lvl="1" indent="-228600">
              <a:buFont typeface="+mj-lt"/>
              <a:buAutoNum type="alphaLcPeriod"/>
            </a:pPr>
            <a:r>
              <a:rPr lang="en-US" sz="1200" dirty="0" smtClean="0"/>
              <a:t>I will need more help in understanding the application in the future   ____</a:t>
            </a:r>
          </a:p>
          <a:p>
            <a:pPr marL="685800" lvl="1" indent="-228600">
              <a:buFont typeface="+mj-lt"/>
              <a:buAutoNum type="alphaLcPeriod"/>
            </a:pPr>
            <a:endParaRPr lang="en-US" sz="1200" dirty="0" smtClean="0"/>
          </a:p>
          <a:p>
            <a:pPr marL="685800" lvl="1" indent="-228600">
              <a:buFont typeface="+mj-lt"/>
              <a:buAutoNum type="alphaLcPeriod"/>
            </a:pPr>
            <a:r>
              <a:rPr lang="en-US" sz="1200" dirty="0" smtClean="0"/>
              <a:t>The training was sufficient in length  </a:t>
            </a:r>
            <a:r>
              <a:rPr lang="en-US" sz="1200" dirty="0" smtClean="0"/>
              <a:t>____</a:t>
            </a:r>
            <a:endParaRPr lang="en-US" sz="1200" dirty="0"/>
          </a:p>
          <a:p>
            <a:pPr marL="228600" indent="-228600">
              <a:buFont typeface="+mj-lt"/>
              <a:buAutoNum type="arabicPeriod" startAt="2"/>
            </a:pPr>
            <a:endParaRPr lang="en-US" sz="1200" dirty="0" smtClean="0"/>
          </a:p>
          <a:p>
            <a:pPr marL="228600" indent="-228600">
              <a:buFont typeface="+mj-lt"/>
              <a:buAutoNum type="arabicPeriod" startAt="2"/>
            </a:pPr>
            <a:endParaRPr lang="en-US" sz="1200" dirty="0"/>
          </a:p>
          <a:p>
            <a:pPr marL="228600" indent="-228600">
              <a:buFont typeface="+mj-lt"/>
              <a:buAutoNum type="arabicPeriod" startAt="2"/>
            </a:pPr>
            <a:r>
              <a:rPr lang="en-US" sz="1200" dirty="0" smtClean="0"/>
              <a:t>Any </a:t>
            </a:r>
            <a:r>
              <a:rPr lang="en-US" sz="1200" dirty="0" smtClean="0"/>
              <a:t>additional comments about the application or training:</a:t>
            </a:r>
          </a:p>
          <a:p>
            <a:pPr marL="228600" indent="-228600">
              <a:buFont typeface="+mj-lt"/>
              <a:buAutoNum type="arabicPeriod"/>
            </a:pPr>
            <a:endParaRPr lang="en-US" sz="1200" dirty="0" smtClean="0"/>
          </a:p>
        </p:txBody>
      </p:sp>
    </p:spTree>
    <p:extLst>
      <p:ext uri="{BB962C8B-B14F-4D97-AF65-F5344CB8AC3E}">
        <p14:creationId xmlns:p14="http://schemas.microsoft.com/office/powerpoint/2010/main" val="55946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 y="-14990"/>
            <a:ext cx="6172200" cy="548390"/>
          </a:xfrm>
        </p:spPr>
        <p:txBody>
          <a:bodyPr>
            <a:normAutofit/>
          </a:bodyPr>
          <a:lstStyle/>
          <a:p>
            <a:pPr algn="l"/>
            <a:r>
              <a:rPr lang="en-US" sz="2800" b="1" dirty="0" smtClean="0">
                <a:solidFill>
                  <a:schemeClr val="tx2"/>
                </a:solidFill>
              </a:rPr>
              <a:t>Table of contents</a:t>
            </a:r>
            <a:endParaRPr lang="en-US" sz="2800" b="1" dirty="0">
              <a:solidFill>
                <a:schemeClr val="tx2"/>
              </a:solidFill>
            </a:endParaRPr>
          </a:p>
        </p:txBody>
      </p:sp>
      <p:cxnSp>
        <p:nvCxnSpPr>
          <p:cNvPr id="3" name="Straight Connector 2"/>
          <p:cNvCxnSpPr/>
          <p:nvPr/>
        </p:nvCxnSpPr>
        <p:spPr>
          <a:xfrm>
            <a:off x="125853" y="533400"/>
            <a:ext cx="645795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 y="1038124"/>
            <a:ext cx="5562600" cy="6555641"/>
          </a:xfrm>
          <a:prstGeom prst="rect">
            <a:avLst/>
          </a:prstGeom>
          <a:noFill/>
        </p:spPr>
        <p:txBody>
          <a:bodyPr wrap="square" rtlCol="0">
            <a:spAutoFit/>
          </a:bodyPr>
          <a:lstStyle/>
          <a:p>
            <a:pPr>
              <a:lnSpc>
                <a:spcPct val="300000"/>
              </a:lnSpc>
            </a:pPr>
            <a:endParaRPr lang="en-US" sz="1400" b="1" dirty="0" smtClean="0"/>
          </a:p>
          <a:p>
            <a:pPr marL="342900" indent="-342900">
              <a:lnSpc>
                <a:spcPct val="300000"/>
              </a:lnSpc>
              <a:buFont typeface="+mj-lt"/>
              <a:buAutoNum type="arabicPeriod"/>
            </a:pPr>
            <a:r>
              <a:rPr lang="en-US" sz="1400" b="1" dirty="0" smtClean="0">
                <a:solidFill>
                  <a:schemeClr val="tx2"/>
                </a:solidFill>
              </a:rPr>
              <a:t>Training Schedule</a:t>
            </a:r>
          </a:p>
          <a:p>
            <a:pPr marL="342900" indent="-342900">
              <a:lnSpc>
                <a:spcPct val="300000"/>
              </a:lnSpc>
              <a:buFont typeface="+mj-lt"/>
              <a:buAutoNum type="arabicPeriod"/>
            </a:pPr>
            <a:r>
              <a:rPr lang="en-US" sz="1400" b="1" dirty="0" smtClean="0">
                <a:solidFill>
                  <a:schemeClr val="tx2"/>
                </a:solidFill>
              </a:rPr>
              <a:t>Application Overview</a:t>
            </a:r>
            <a:endParaRPr lang="en-US" sz="1400" b="1" dirty="0">
              <a:solidFill>
                <a:schemeClr val="tx2"/>
              </a:solidFill>
            </a:endParaRPr>
          </a:p>
          <a:p>
            <a:pPr marL="342900" indent="-342900">
              <a:lnSpc>
                <a:spcPct val="300000"/>
              </a:lnSpc>
              <a:buFont typeface="+mj-lt"/>
              <a:buAutoNum type="arabicPeriod" startAt="3"/>
            </a:pPr>
            <a:r>
              <a:rPr lang="en-US" sz="1400" b="1" dirty="0" smtClean="0">
                <a:solidFill>
                  <a:schemeClr val="tx2"/>
                </a:solidFill>
              </a:rPr>
              <a:t>Getting Started: Basic Phone Operations</a:t>
            </a:r>
          </a:p>
          <a:p>
            <a:pPr marL="342900" indent="-342900">
              <a:lnSpc>
                <a:spcPct val="300000"/>
              </a:lnSpc>
              <a:buFont typeface="+mj-lt"/>
              <a:buAutoNum type="arabicPeriod" startAt="3"/>
            </a:pPr>
            <a:r>
              <a:rPr lang="en-US" sz="1400" b="1" dirty="0" smtClean="0">
                <a:solidFill>
                  <a:schemeClr val="tx2"/>
                </a:solidFill>
              </a:rPr>
              <a:t>Menu Options</a:t>
            </a:r>
          </a:p>
          <a:p>
            <a:pPr marL="342900" indent="-342900">
              <a:lnSpc>
                <a:spcPct val="300000"/>
              </a:lnSpc>
              <a:buFont typeface="+mj-lt"/>
              <a:buAutoNum type="arabicPeriod" startAt="3"/>
            </a:pPr>
            <a:r>
              <a:rPr lang="en-US" sz="1400" b="1" dirty="0" smtClean="0">
                <a:solidFill>
                  <a:schemeClr val="tx2"/>
                </a:solidFill>
              </a:rPr>
              <a:t>Application Overview</a:t>
            </a:r>
          </a:p>
          <a:p>
            <a:pPr marL="342900" indent="-342900">
              <a:lnSpc>
                <a:spcPct val="300000"/>
              </a:lnSpc>
              <a:buFont typeface="+mj-lt"/>
              <a:buAutoNum type="arabicPeriod" startAt="3"/>
            </a:pPr>
            <a:r>
              <a:rPr lang="en-US" sz="1400" b="1" dirty="0">
                <a:solidFill>
                  <a:schemeClr val="tx2"/>
                </a:solidFill>
                <a:ea typeface="ＭＳ Ｐゴシック" panose="020B0600070205080204" pitchFamily="34" charset="-128"/>
                <a:cs typeface="Times New Roman" panose="02020603050405020304" pitchFamily="18" charset="0"/>
              </a:rPr>
              <a:t>Selecting &amp; Viewing Case </a:t>
            </a:r>
            <a:r>
              <a:rPr lang="en-US" sz="1400" b="1" dirty="0" smtClean="0">
                <a:solidFill>
                  <a:schemeClr val="tx2"/>
                </a:solidFill>
                <a:ea typeface="ＭＳ Ｐゴシック" panose="020B0600070205080204" pitchFamily="34" charset="-128"/>
                <a:cs typeface="Times New Roman" panose="02020603050405020304" pitchFamily="18" charset="0"/>
              </a:rPr>
              <a:t>Information</a:t>
            </a:r>
            <a:endParaRPr lang="en-US" sz="1400" dirty="0" smtClean="0">
              <a:solidFill>
                <a:schemeClr val="tx2"/>
              </a:solidFill>
              <a:ea typeface="ＭＳ Ｐゴシック" panose="020B0600070205080204" pitchFamily="34" charset="-128"/>
            </a:endParaRPr>
          </a:p>
          <a:p>
            <a:pPr marL="342900" indent="-342900">
              <a:lnSpc>
                <a:spcPct val="300000"/>
              </a:lnSpc>
              <a:buFont typeface="+mj-lt"/>
              <a:buAutoNum type="arabicPeriod" startAt="3"/>
            </a:pPr>
            <a:r>
              <a:rPr lang="en-US" sz="1400" b="1" dirty="0" smtClean="0">
                <a:solidFill>
                  <a:schemeClr val="tx2"/>
                </a:solidFill>
                <a:ea typeface="ＭＳ Ｐゴシック" panose="020B0600070205080204" pitchFamily="34" charset="-128"/>
              </a:rPr>
              <a:t>Filling in Case Data</a:t>
            </a:r>
          </a:p>
          <a:p>
            <a:pPr marL="342900" indent="-342900">
              <a:lnSpc>
                <a:spcPct val="300000"/>
              </a:lnSpc>
              <a:buFont typeface="+mj-lt"/>
              <a:buAutoNum type="arabicPeriod" startAt="3"/>
            </a:pPr>
            <a:r>
              <a:rPr lang="en-US" sz="1400" b="1" dirty="0" smtClean="0">
                <a:solidFill>
                  <a:schemeClr val="tx2"/>
                </a:solidFill>
                <a:ea typeface="ＭＳ Ｐゴシック" panose="020B0600070205080204" pitchFamily="34" charset="-128"/>
              </a:rPr>
              <a:t>Troubleshooting</a:t>
            </a:r>
          </a:p>
          <a:p>
            <a:pPr marL="342900" indent="-342900">
              <a:lnSpc>
                <a:spcPct val="300000"/>
              </a:lnSpc>
              <a:buFont typeface="+mj-lt"/>
              <a:buAutoNum type="arabicPeriod" startAt="3"/>
            </a:pPr>
            <a:r>
              <a:rPr lang="en-US" sz="1400" b="1" dirty="0" smtClean="0">
                <a:solidFill>
                  <a:schemeClr val="tx2"/>
                </a:solidFill>
                <a:ea typeface="ＭＳ Ｐゴシック" panose="020B0600070205080204" pitchFamily="34" charset="-128"/>
              </a:rPr>
              <a:t>Feedback</a:t>
            </a:r>
            <a:endParaRPr lang="en-US" sz="1400" b="1"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4630404"/>
              </p:ext>
            </p:extLst>
          </p:nvPr>
        </p:nvGraphicFramePr>
        <p:xfrm>
          <a:off x="403485" y="762000"/>
          <a:ext cx="6172200" cy="1066800"/>
        </p:xfrm>
        <a:graphic>
          <a:graphicData uri="http://schemas.openxmlformats.org/drawingml/2006/table">
            <a:tbl>
              <a:tblPr>
                <a:tableStyleId>{5C22544A-7EE6-4342-B048-85BDC9FD1C3A}</a:tableStyleId>
              </a:tblPr>
              <a:tblGrid>
                <a:gridCol w="6172200"/>
              </a:tblGrid>
              <a:tr h="1066800">
                <a:tc>
                  <a:txBody>
                    <a:bodyPr/>
                    <a:lstStyle/>
                    <a:p>
                      <a:pPr marL="0" marR="0" algn="l">
                        <a:spcBef>
                          <a:spcPts val="0"/>
                        </a:spcBef>
                        <a:spcAft>
                          <a:spcPts val="0"/>
                        </a:spcAft>
                      </a:pPr>
                      <a:r>
                        <a:rPr lang="en-US" sz="1800" b="1" kern="1400" dirty="0" smtClean="0">
                          <a:effectLst/>
                        </a:rPr>
                        <a:t>Goals:</a:t>
                      </a:r>
                    </a:p>
                    <a:p>
                      <a:pPr marL="171450" marR="0" lvl="0" indent="-171450" algn="l">
                        <a:spcBef>
                          <a:spcPts val="0"/>
                        </a:spcBef>
                        <a:spcAft>
                          <a:spcPts val="0"/>
                        </a:spcAft>
                        <a:buFont typeface="Arial" pitchFamily="34" charset="0"/>
                        <a:buChar char="•"/>
                      </a:pPr>
                      <a:r>
                        <a:rPr lang="en-US" sz="1400" kern="1400" dirty="0" smtClean="0">
                          <a:effectLst/>
                        </a:rPr>
                        <a:t>Understand </a:t>
                      </a:r>
                      <a:r>
                        <a:rPr lang="en-US" sz="1400" kern="1400" dirty="0">
                          <a:effectLst/>
                        </a:rPr>
                        <a:t>basic mobile phone and </a:t>
                      </a:r>
                      <a:r>
                        <a:rPr lang="en-US" sz="1400" kern="1400" dirty="0" err="1">
                          <a:effectLst/>
                        </a:rPr>
                        <a:t>CommCare</a:t>
                      </a:r>
                      <a:r>
                        <a:rPr lang="en-US" sz="1400" kern="1400" dirty="0">
                          <a:effectLst/>
                        </a:rPr>
                        <a:t> </a:t>
                      </a:r>
                      <a:r>
                        <a:rPr lang="en-US" sz="1400" kern="1400" dirty="0" smtClean="0">
                          <a:effectLst/>
                        </a:rPr>
                        <a:t>operations</a:t>
                      </a:r>
                      <a:endParaRPr lang="en-US" sz="1200" kern="1400" dirty="0" smtClean="0">
                        <a:effectLst/>
                      </a:endParaRPr>
                    </a:p>
                    <a:p>
                      <a:pPr marL="171450" marR="0" lvl="0" indent="-171450" algn="l">
                        <a:spcBef>
                          <a:spcPts val="0"/>
                        </a:spcBef>
                        <a:spcAft>
                          <a:spcPts val="0"/>
                        </a:spcAft>
                        <a:buFont typeface="Arial" pitchFamily="34" charset="0"/>
                        <a:buChar char="•"/>
                      </a:pPr>
                      <a:r>
                        <a:rPr lang="en-US" sz="1400" kern="1400" dirty="0" smtClean="0">
                          <a:effectLst/>
                        </a:rPr>
                        <a:t>Understand mentoring and</a:t>
                      </a:r>
                      <a:r>
                        <a:rPr lang="en-US" sz="1400" kern="1400" baseline="0" dirty="0" smtClean="0">
                          <a:effectLst/>
                        </a:rPr>
                        <a:t> facility</a:t>
                      </a:r>
                      <a:r>
                        <a:rPr lang="en-US" sz="1400" kern="1400" dirty="0" smtClean="0">
                          <a:effectLst/>
                        </a:rPr>
                        <a:t> modules</a:t>
                      </a:r>
                    </a:p>
                    <a:p>
                      <a:pPr marL="171450" marR="0" lvl="0" indent="-171450" algn="l">
                        <a:spcBef>
                          <a:spcPts val="0"/>
                        </a:spcBef>
                        <a:spcAft>
                          <a:spcPts val="0"/>
                        </a:spcAft>
                        <a:buFont typeface="Arial" pitchFamily="34" charset="0"/>
                        <a:buChar char="•"/>
                      </a:pPr>
                      <a:r>
                        <a:rPr lang="en-US" sz="1400" kern="1400" dirty="0" smtClean="0">
                          <a:effectLst/>
                        </a:rPr>
                        <a:t>Successfully</a:t>
                      </a:r>
                      <a:r>
                        <a:rPr lang="en-US" sz="1400" kern="1400" baseline="0" dirty="0" smtClean="0">
                          <a:effectLst/>
                        </a:rPr>
                        <a:t> conduct mentoring scenarios</a:t>
                      </a:r>
                      <a:endParaRPr lang="en-US" sz="1400" kern="1400" dirty="0" smtClean="0">
                        <a:effectLst/>
                      </a:endParaRPr>
                    </a:p>
                  </a:txBody>
                  <a:tcPr marL="85725" marR="85725" marT="0" marB="0"/>
                </a:tc>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80007"/>
          <a:stretch/>
        </p:blipFill>
        <p:spPr>
          <a:xfrm>
            <a:off x="6324600" y="0"/>
            <a:ext cx="518410" cy="562902"/>
          </a:xfrm>
          <a:prstGeom prst="rect">
            <a:avLst/>
          </a:prstGeom>
        </p:spPr>
      </p:pic>
      <p:sp>
        <p:nvSpPr>
          <p:cNvPr id="8" name="Slide Number Placeholder 7"/>
          <p:cNvSpPr>
            <a:spLocks noGrp="1"/>
          </p:cNvSpPr>
          <p:nvPr>
            <p:ph type="sldNum" sz="quarter" idx="12"/>
          </p:nvPr>
        </p:nvSpPr>
        <p:spPr/>
        <p:txBody>
          <a:bodyPr/>
          <a:lstStyle/>
          <a:p>
            <a:fld id="{53EB94AB-9A45-4065-B1F6-F0B5895C41C7}" type="slidenum">
              <a:rPr lang="en-US" smtClean="0"/>
              <a:t>2</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24249"/>
          <a:stretch/>
        </p:blipFill>
        <p:spPr>
          <a:xfrm>
            <a:off x="2667000" y="8428898"/>
            <a:ext cx="1596480" cy="457528"/>
          </a:xfrm>
          <a:prstGeom prst="rect">
            <a:avLst/>
          </a:prstGeom>
        </p:spPr>
      </p:pic>
    </p:spTree>
    <p:extLst>
      <p:ext uri="{BB962C8B-B14F-4D97-AF65-F5344CB8AC3E}">
        <p14:creationId xmlns:p14="http://schemas.microsoft.com/office/powerpoint/2010/main" val="135894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89134578"/>
              </p:ext>
            </p:extLst>
          </p:nvPr>
        </p:nvGraphicFramePr>
        <p:xfrm>
          <a:off x="134542" y="1371600"/>
          <a:ext cx="6647258" cy="6966405"/>
        </p:xfrm>
        <a:graphic>
          <a:graphicData uri="http://schemas.openxmlformats.org/drawingml/2006/table">
            <a:tbl>
              <a:tblPr firstRow="1" bandRow="1">
                <a:tableStyleId>{2D5ABB26-0587-4C30-8999-92F81FD0307C}</a:tableStyleId>
              </a:tblPr>
              <a:tblGrid>
                <a:gridCol w="1168791"/>
                <a:gridCol w="3921686"/>
                <a:gridCol w="1556781"/>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Session</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b="1" dirty="0" smtClean="0">
                          <a:solidFill>
                            <a:schemeClr val="bg1"/>
                          </a:solidFill>
                        </a:rPr>
                        <a:t>Activity</a:t>
                      </a:r>
                      <a:endParaRPr lang="en-US" sz="1600" b="1" dirty="0">
                        <a:solidFill>
                          <a:schemeClr val="bg1"/>
                        </a:solidFill>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b="1" dirty="0" smtClean="0">
                          <a:solidFill>
                            <a:schemeClr val="bg1"/>
                          </a:solidFill>
                        </a:rPr>
                        <a:t>Estimated Time</a:t>
                      </a:r>
                      <a:endParaRPr lang="en-US" sz="1600" b="1" dirty="0">
                        <a:solidFill>
                          <a:schemeClr val="bg1"/>
                        </a:solidFill>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304800">
                <a:tc>
                  <a:txBody>
                    <a:bodyPr/>
                    <a:lstStyle/>
                    <a:p>
                      <a:r>
                        <a:rPr lang="en-US" sz="1200" dirty="0" smtClean="0"/>
                        <a:t>1</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Icebreakers</a:t>
                      </a:r>
                      <a:r>
                        <a:rPr lang="en-US" sz="1200" baseline="0" dirty="0" smtClean="0"/>
                        <a:t> and Introductions</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 20 min</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r>
                        <a:rPr lang="en-US" sz="1200" dirty="0" smtClean="0"/>
                        <a:t>2</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Overview of ANOVA Mobile TA Application</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 40 min</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Tea break –</a:t>
                      </a:r>
                      <a:r>
                        <a:rPr lang="en-US" sz="1200" baseline="0" dirty="0" smtClean="0"/>
                        <a:t> split into groups</a:t>
                      </a:r>
                      <a:endParaRPr lang="en-US" sz="2400" b="1" kern="1200" dirty="0">
                        <a:solidFill>
                          <a:schemeClr val="bg1"/>
                        </a:solidFill>
                        <a:latin typeface="+mn-lt"/>
                        <a:ea typeface="+mn-ea"/>
                        <a:cs typeface="+mn-cs"/>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6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320">
                <a:tc>
                  <a:txBody>
                    <a:bodyPr/>
                    <a:lstStyle/>
                    <a:p>
                      <a:r>
                        <a:rPr lang="en-US" sz="1200" dirty="0" smtClean="0"/>
                        <a:t>3</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Hand</a:t>
                      </a:r>
                      <a:r>
                        <a:rPr lang="en-US" sz="1200" baseline="0" dirty="0" smtClean="0"/>
                        <a:t>out phones, Logging in with username/demo mode</a:t>
                      </a:r>
                    </a:p>
                    <a:p>
                      <a:r>
                        <a:rPr lang="en-US" sz="1200" dirty="0" smtClean="0"/>
                        <a:t>Basic </a:t>
                      </a:r>
                      <a:r>
                        <a:rPr lang="en-US" sz="1200" baseline="0" dirty="0" smtClean="0"/>
                        <a:t>phone operations</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30 min</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r>
                        <a:rPr lang="en-US" sz="1200" baseline="0" dirty="0" smtClean="0"/>
                        <a:t>4</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itchFamily="34" charset="0"/>
                        <a:buNone/>
                      </a:pPr>
                      <a:r>
                        <a:rPr lang="en-US" sz="1200" dirty="0" smtClean="0"/>
                        <a:t>Clock in/Clock out</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20</a:t>
                      </a:r>
                      <a:r>
                        <a:rPr lang="en-US" sz="1200" baseline="0" dirty="0" smtClean="0"/>
                        <a:t> min</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1560">
                <a:tc>
                  <a:txBody>
                    <a:bodyPr/>
                    <a:lstStyle/>
                    <a:p>
                      <a:r>
                        <a:rPr lang="en-US" sz="1200" baseline="0" dirty="0" smtClean="0"/>
                        <a:t>5</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Facilities</a:t>
                      </a:r>
                      <a:endParaRPr lang="en-US" sz="1200" baseline="0" dirty="0" smtClean="0"/>
                    </a:p>
                    <a:p>
                      <a:pPr marL="628650" lvl="1" indent="-171450">
                        <a:buFont typeface="Arial" pitchFamily="34" charset="0"/>
                        <a:buChar char="•"/>
                      </a:pPr>
                      <a:r>
                        <a:rPr lang="en-US" sz="1200" baseline="0" dirty="0" smtClean="0"/>
                        <a:t>Assess Facility</a:t>
                      </a:r>
                    </a:p>
                    <a:p>
                      <a:pPr marL="628650" lvl="1" indent="-171450">
                        <a:buFont typeface="Arial" pitchFamily="34" charset="0"/>
                        <a:buChar char="•"/>
                      </a:pPr>
                      <a:r>
                        <a:rPr lang="en-US" sz="1200" baseline="0" dirty="0" smtClean="0"/>
                        <a:t>Record Direct Support</a:t>
                      </a:r>
                    </a:p>
                    <a:p>
                      <a:pPr marL="628650" lvl="1" indent="-171450">
                        <a:buFont typeface="Arial" pitchFamily="34" charset="0"/>
                        <a:buChar char="•"/>
                      </a:pPr>
                      <a:r>
                        <a:rPr lang="en-US" sz="1200" baseline="0" dirty="0" smtClean="0"/>
                        <a:t>Record Health Care Strengthening</a:t>
                      </a:r>
                    </a:p>
                    <a:p>
                      <a:pPr marL="628650" lvl="1" indent="-171450">
                        <a:buFont typeface="Arial" pitchFamily="34" charset="0"/>
                        <a:buChar char="•"/>
                      </a:pPr>
                      <a:r>
                        <a:rPr lang="en-US" sz="1200" baseline="0" dirty="0" smtClean="0"/>
                        <a:t>Register Mentee</a:t>
                      </a:r>
                    </a:p>
                    <a:p>
                      <a:pPr marL="628650" lvl="1" indent="-171450">
                        <a:buFont typeface="Arial" pitchFamily="34" charset="0"/>
                        <a:buChar char="•"/>
                      </a:pPr>
                      <a:r>
                        <a:rPr lang="en-US" sz="1200" baseline="0" dirty="0" smtClean="0"/>
                        <a:t>List Information</a:t>
                      </a:r>
                      <a:endParaRPr lang="en-US" sz="1200" dirty="0" smtClean="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 </a:t>
                      </a:r>
                      <a:r>
                        <a:rPr lang="en-US" sz="1200" dirty="0" err="1" smtClean="0"/>
                        <a:t>hr</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005">
                <a:tc>
                  <a:txBody>
                    <a:bodyPr/>
                    <a:lstStyle/>
                    <a:p>
                      <a:r>
                        <a:rPr lang="en-US" sz="1200" dirty="0" smtClean="0"/>
                        <a:t>6</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smtClean="0"/>
                        <a:t>Try it out- everyone creates themselves as a new mentee under the test facility.</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30</a:t>
                      </a:r>
                      <a:r>
                        <a:rPr lang="en-US" sz="1200" baseline="0" dirty="0" smtClean="0"/>
                        <a:t> min</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gridSpan="3">
                  <a:txBody>
                    <a:bodyPr/>
                    <a:lstStyle/>
                    <a:p>
                      <a:pPr algn="ctr"/>
                      <a:r>
                        <a:rPr lang="en-US" sz="1200" dirty="0" smtClean="0"/>
                        <a:t>Lunch Break</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6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65">
                <a:tc>
                  <a:txBody>
                    <a:bodyPr/>
                    <a:lstStyle/>
                    <a:p>
                      <a:r>
                        <a:rPr lang="en-US" sz="1200" dirty="0" smtClean="0"/>
                        <a:t>7</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Mentees</a:t>
                      </a:r>
                      <a:endParaRPr lang="en-US" sz="1200" baseline="0" dirty="0" smtClean="0"/>
                    </a:p>
                    <a:p>
                      <a:pPr marL="628650" lvl="1" indent="-171450">
                        <a:buFont typeface="Arial" pitchFamily="34" charset="0"/>
                        <a:buChar char="•"/>
                      </a:pPr>
                      <a:r>
                        <a:rPr lang="en-US" sz="1200" baseline="0" dirty="0" smtClean="0"/>
                        <a:t>Assess Mentee</a:t>
                      </a:r>
                    </a:p>
                    <a:p>
                      <a:pPr marL="628650" lvl="1" indent="-171450">
                        <a:buFont typeface="Arial" pitchFamily="34" charset="0"/>
                        <a:buChar char="•"/>
                      </a:pPr>
                      <a:r>
                        <a:rPr lang="en-US" sz="1200" baseline="0" dirty="0" smtClean="0"/>
                        <a:t>Record Mentoring</a:t>
                      </a:r>
                    </a:p>
                    <a:p>
                      <a:pPr marL="628650" lvl="1" indent="-171450">
                        <a:buFont typeface="Arial" pitchFamily="34" charset="0"/>
                        <a:buChar char="•"/>
                      </a:pPr>
                      <a:r>
                        <a:rPr lang="en-US" sz="1200" baseline="0" dirty="0" smtClean="0"/>
                        <a:t>Record Training</a:t>
                      </a:r>
                    </a:p>
                    <a:p>
                      <a:pPr marL="628650" lvl="1" indent="-171450">
                        <a:buFont typeface="Arial" pitchFamily="34" charset="0"/>
                        <a:buChar char="•"/>
                      </a:pPr>
                      <a:r>
                        <a:rPr lang="en-US" sz="1200" baseline="0" dirty="0" smtClean="0"/>
                        <a:t>List Weaknesses</a:t>
                      </a:r>
                    </a:p>
                    <a:p>
                      <a:pPr marL="628650" lvl="1" indent="-171450">
                        <a:buFont typeface="Arial" pitchFamily="34" charset="0"/>
                        <a:buChar char="•"/>
                      </a:pPr>
                      <a:r>
                        <a:rPr lang="en-US" sz="1200" baseline="0" dirty="0" smtClean="0"/>
                        <a:t>Record Consultation</a:t>
                      </a:r>
                    </a:p>
                    <a:p>
                      <a:pPr marL="628650" lvl="1" indent="-171450">
                        <a:buFont typeface="Arial" pitchFamily="34" charset="0"/>
                        <a:buChar char="•"/>
                      </a:pPr>
                      <a:r>
                        <a:rPr lang="en-US" sz="1200" baseline="0" dirty="0" smtClean="0"/>
                        <a:t>List Information</a:t>
                      </a: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1.5h</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200" dirty="0" smtClean="0"/>
                        <a:t>8</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Assess a</a:t>
                      </a:r>
                      <a:r>
                        <a:rPr lang="en-US" sz="1200" baseline="0" dirty="0" smtClean="0"/>
                        <a:t> Mentee and record a mentoring session – Case Studies</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smtClean="0"/>
                        <a:t>45 min</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200" dirty="0" smtClean="0"/>
                        <a:t>9</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Role Playing in mentorship</a:t>
                      </a:r>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53EB94AB-9A45-4065-B1F6-F0B5895C41C7}" type="slidenum">
              <a:rPr lang="en-US" smtClean="0"/>
              <a:t>3</a:t>
            </a:fld>
            <a:endParaRPr lang="en-US"/>
          </a:p>
        </p:txBody>
      </p:sp>
      <p:pic>
        <p:nvPicPr>
          <p:cNvPr id="8194" name="Picture 2" descr="C:\Users\Andrea\Pictures\commcare\Icons\1359481732_clock_6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5580" y="76304"/>
            <a:ext cx="761896" cy="76189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3961" y="0"/>
            <a:ext cx="464526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ea typeface="ＭＳ Ｐゴシック" panose="020B0600070205080204" pitchFamily="34" charset="-128"/>
                <a:cs typeface="Times New Roman" panose="02020603050405020304" pitchFamily="18" charset="0"/>
              </a:rPr>
              <a:t>1. Training Schedule</a:t>
            </a:r>
            <a:endParaRPr lang="en-US" sz="4000" dirty="0" smtClean="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422880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961" y="0"/>
            <a:ext cx="4645269" cy="838200"/>
          </a:xfrm>
        </p:spPr>
        <p:txBody>
          <a:bodyPr>
            <a:normAutofit/>
          </a:bodyPr>
          <a:lstStyle/>
          <a:p>
            <a:pPr eaLnBrk="1" hangingPunct="1"/>
            <a:r>
              <a:rPr lang="en-US" sz="4000" b="1" dirty="0">
                <a:solidFill>
                  <a:schemeClr val="tx2"/>
                </a:solidFill>
                <a:ea typeface="ＭＳ Ｐゴシック" panose="020B0600070205080204" pitchFamily="34" charset="-128"/>
                <a:cs typeface="Times New Roman" panose="02020603050405020304" pitchFamily="18" charset="0"/>
              </a:rPr>
              <a:t>2</a:t>
            </a:r>
            <a:r>
              <a:rPr lang="en-US" sz="4000" b="1" dirty="0" smtClean="0">
                <a:solidFill>
                  <a:schemeClr val="tx2"/>
                </a:solidFill>
                <a:ea typeface="ＭＳ Ｐゴシック" panose="020B0600070205080204" pitchFamily="34" charset="-128"/>
                <a:cs typeface="Times New Roman" panose="02020603050405020304" pitchFamily="18" charset="0"/>
              </a:rPr>
              <a:t>. Getting started </a:t>
            </a:r>
            <a:endParaRPr lang="en-US" sz="4000" dirty="0" smtClean="0">
              <a:solidFill>
                <a:schemeClr val="tx2"/>
              </a:solidFill>
              <a:ea typeface="ＭＳ Ｐゴシック" panose="020B0600070205080204" pitchFamily="34" charset="-128"/>
            </a:endParaRPr>
          </a:p>
        </p:txBody>
      </p:sp>
      <p:sp>
        <p:nvSpPr>
          <p:cNvPr id="18435" name="TextBox 3"/>
          <p:cNvSpPr txBox="1">
            <a:spLocks noChangeArrowheads="1"/>
          </p:cNvSpPr>
          <p:nvPr/>
        </p:nvSpPr>
        <p:spPr bwMode="auto">
          <a:xfrm>
            <a:off x="137161" y="870840"/>
            <a:ext cx="42590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b="1" i="1" dirty="0" smtClean="0">
                <a:latin typeface="Calibri" panose="020F0502020204030204" pitchFamily="34" charset="0"/>
              </a:rPr>
              <a:t>STEP 1: </a:t>
            </a:r>
            <a:r>
              <a:rPr lang="en-US" sz="1200" dirty="0" smtClean="0">
                <a:latin typeface="Calibri" panose="020F0502020204030204" pitchFamily="34" charset="0"/>
              </a:rPr>
              <a:t> Click on </a:t>
            </a:r>
            <a:r>
              <a:rPr lang="en-US" sz="1200" dirty="0">
                <a:latin typeface="Calibri" panose="020F0502020204030204" pitchFamily="34" charset="0"/>
              </a:rPr>
              <a:t>the </a:t>
            </a:r>
            <a:r>
              <a:rPr lang="en-US" sz="1200" dirty="0" err="1">
                <a:latin typeface="Calibri" panose="020F0502020204030204" pitchFamily="34" charset="0"/>
              </a:rPr>
              <a:t>CommCare</a:t>
            </a:r>
            <a:r>
              <a:rPr lang="en-US" sz="1200" dirty="0">
                <a:latin typeface="Calibri" panose="020F0502020204030204" pitchFamily="34" charset="0"/>
              </a:rPr>
              <a:t> </a:t>
            </a:r>
            <a:r>
              <a:rPr lang="en-US" sz="1200" dirty="0" smtClean="0">
                <a:latin typeface="Calibri" panose="020F0502020204030204" pitchFamily="34" charset="0"/>
              </a:rPr>
              <a:t>icon on the home screen on your phone</a:t>
            </a:r>
          </a:p>
          <a:p>
            <a:pPr eaLnBrk="1" hangingPunct="1"/>
            <a:endParaRPr lang="en-US" sz="1200" dirty="0" smtClean="0">
              <a:latin typeface="Calibri" panose="020F0502020204030204" pitchFamily="34" charset="0"/>
            </a:endParaRPr>
          </a:p>
          <a:p>
            <a:pPr eaLnBrk="1" hangingPunct="1"/>
            <a:r>
              <a:rPr lang="en-US" sz="1200" b="1" i="1" dirty="0" smtClean="0">
                <a:latin typeface="Calibri" panose="020F0502020204030204" pitchFamily="34" charset="0"/>
              </a:rPr>
              <a:t>STEP 2: </a:t>
            </a:r>
            <a:r>
              <a:rPr lang="en-US" sz="1200" dirty="0" smtClean="0">
                <a:latin typeface="Calibri" panose="020F0502020204030204" pitchFamily="34" charset="0"/>
              </a:rPr>
              <a:t>You will see the login screen, from here type in your username and password!</a:t>
            </a:r>
            <a:endParaRPr lang="en-US" sz="1200" dirty="0">
              <a:latin typeface="Calibri" panose="020F0502020204030204" pitchFamily="34" charset="0"/>
            </a:endParaRPr>
          </a:p>
        </p:txBody>
      </p:sp>
      <p:sp>
        <p:nvSpPr>
          <p:cNvPr id="18436" name="TextBox 4"/>
          <p:cNvSpPr txBox="1">
            <a:spLocks noChangeArrowheads="1"/>
          </p:cNvSpPr>
          <p:nvPr/>
        </p:nvSpPr>
        <p:spPr bwMode="auto">
          <a:xfrm>
            <a:off x="182881" y="2133600"/>
            <a:ext cx="4213341" cy="1546193"/>
          </a:xfrm>
          <a:prstGeom prst="rect">
            <a:avLst/>
          </a:prstGeom>
          <a:solidFill>
            <a:schemeClr val="accent1">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smtClean="0">
                <a:solidFill>
                  <a:schemeClr val="tx2"/>
                </a:solidFill>
                <a:latin typeface="Calibri" panose="020F0502020204030204" pitchFamily="34" charset="0"/>
              </a:rPr>
              <a:t>The </a:t>
            </a:r>
            <a:r>
              <a:rPr lang="en-US" sz="1400" b="1" dirty="0">
                <a:solidFill>
                  <a:schemeClr val="tx2"/>
                </a:solidFill>
                <a:latin typeface="Calibri" panose="020F0502020204030204" pitchFamily="34" charset="0"/>
              </a:rPr>
              <a:t>first time you log </a:t>
            </a:r>
            <a:r>
              <a:rPr lang="en-US" sz="1400" b="1" dirty="0" smtClean="0">
                <a:solidFill>
                  <a:schemeClr val="tx2"/>
                </a:solidFill>
                <a:latin typeface="Calibri" panose="020F0502020204030204" pitchFamily="34" charset="0"/>
              </a:rPr>
              <a:t>in- </a:t>
            </a:r>
            <a:r>
              <a:rPr lang="en-US" sz="1108" dirty="0">
                <a:latin typeface="Calibri" panose="020F0502020204030204" pitchFamily="34" charset="0"/>
              </a:rPr>
              <a:t>Y</a:t>
            </a:r>
            <a:r>
              <a:rPr lang="en-US" sz="1108" dirty="0" smtClean="0">
                <a:latin typeface="Calibri" panose="020F0502020204030204" pitchFamily="34" charset="0"/>
              </a:rPr>
              <a:t>ou </a:t>
            </a:r>
            <a:r>
              <a:rPr lang="en-US" sz="1108" dirty="0">
                <a:latin typeface="Calibri" panose="020F0502020204030204" pitchFamily="34" charset="0"/>
              </a:rPr>
              <a:t>must have internet connectivity.  After pressing “Log In” for the first time, there will be a few moments during which </a:t>
            </a:r>
            <a:r>
              <a:rPr lang="en-US" sz="1108" dirty="0" err="1">
                <a:latin typeface="Calibri" panose="020F0502020204030204" pitchFamily="34" charset="0"/>
              </a:rPr>
              <a:t>CommCare</a:t>
            </a:r>
            <a:r>
              <a:rPr lang="en-US" sz="1108" dirty="0">
                <a:latin typeface="Calibri" panose="020F0502020204030204" pitchFamily="34" charset="0"/>
              </a:rPr>
              <a:t> makes sure that the information on your phone is up-to-date with the server (see right image). </a:t>
            </a:r>
          </a:p>
          <a:p>
            <a:pPr eaLnBrk="1" hangingPunct="1"/>
            <a:endParaRPr lang="en-US" sz="1108" dirty="0">
              <a:latin typeface="Calibri" panose="020F0502020204030204" pitchFamily="34" charset="0"/>
            </a:endParaRPr>
          </a:p>
          <a:p>
            <a:pPr eaLnBrk="1" hangingPunct="1"/>
            <a:r>
              <a:rPr lang="en-US" sz="1400" b="1" dirty="0" smtClean="0">
                <a:solidFill>
                  <a:schemeClr val="tx2"/>
                </a:solidFill>
                <a:latin typeface="Calibri" panose="020F0502020204030204" pitchFamily="34" charset="0"/>
              </a:rPr>
              <a:t>After </a:t>
            </a:r>
            <a:r>
              <a:rPr lang="en-US" sz="1400" b="1" dirty="0">
                <a:solidFill>
                  <a:schemeClr val="tx2"/>
                </a:solidFill>
                <a:latin typeface="Calibri" panose="020F0502020204030204" pitchFamily="34" charset="0"/>
              </a:rPr>
              <a:t>you log in the first </a:t>
            </a:r>
            <a:r>
              <a:rPr lang="en-US" sz="1400" b="1" dirty="0" smtClean="0">
                <a:solidFill>
                  <a:schemeClr val="tx2"/>
                </a:solidFill>
                <a:latin typeface="Calibri" panose="020F0502020204030204" pitchFamily="34" charset="0"/>
              </a:rPr>
              <a:t>time</a:t>
            </a:r>
            <a:r>
              <a:rPr lang="en-US" sz="1400" b="1" dirty="0">
                <a:solidFill>
                  <a:schemeClr val="tx2"/>
                </a:solidFill>
                <a:latin typeface="Calibri" panose="020F0502020204030204" pitchFamily="34" charset="0"/>
              </a:rPr>
              <a:t>-</a:t>
            </a:r>
            <a:r>
              <a:rPr lang="en-US" sz="1400" b="1" dirty="0" smtClean="0">
                <a:solidFill>
                  <a:schemeClr val="tx2"/>
                </a:solidFill>
                <a:latin typeface="Calibri" panose="020F0502020204030204" pitchFamily="34" charset="0"/>
              </a:rPr>
              <a:t> </a:t>
            </a:r>
            <a:r>
              <a:rPr lang="en-US" sz="1108" dirty="0">
                <a:latin typeface="Calibri" panose="020F0502020204030204" pitchFamily="34" charset="0"/>
              </a:rPr>
              <a:t>E</a:t>
            </a:r>
            <a:r>
              <a:rPr lang="en-US" sz="1108" dirty="0" smtClean="0">
                <a:latin typeface="Calibri" panose="020F0502020204030204" pitchFamily="34" charset="0"/>
              </a:rPr>
              <a:t>ven </a:t>
            </a:r>
            <a:r>
              <a:rPr lang="en-US" sz="1108" dirty="0">
                <a:latin typeface="Calibri" panose="020F0502020204030204" pitchFamily="34" charset="0"/>
              </a:rPr>
              <a:t>if you log out  </a:t>
            </a:r>
            <a:r>
              <a:rPr lang="en-US" sz="1108" dirty="0" smtClean="0">
                <a:latin typeface="Calibri" panose="020F0502020204030204" pitchFamily="34" charset="0"/>
              </a:rPr>
              <a:t>and </a:t>
            </a:r>
            <a:r>
              <a:rPr lang="en-US" sz="1108" dirty="0">
                <a:latin typeface="Calibri" panose="020F0502020204030204" pitchFamily="34" charset="0"/>
              </a:rPr>
              <a:t>then log back in (with the same username) you do NOT need internet connectivity</a:t>
            </a:r>
            <a:r>
              <a:rPr lang="en-US" sz="1108" dirty="0" smtClean="0">
                <a:latin typeface="Calibri" panose="020F0502020204030204" pitchFamily="34" charset="0"/>
              </a:rPr>
              <a:t>.</a:t>
            </a:r>
            <a:endParaRPr lang="en-US" sz="1108" dirty="0">
              <a:latin typeface="Calibri" panose="020F0502020204030204" pitchFamily="34" charset="0"/>
            </a:endParaRPr>
          </a:p>
        </p:txBody>
      </p:sp>
      <p:pic>
        <p:nvPicPr>
          <p:cNvPr id="18437" name="Picture 4" descr="SC20130222-0942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0229" y="1413648"/>
            <a:ext cx="1799492" cy="269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Oval Callout 1"/>
          <p:cNvSpPr/>
          <p:nvPr/>
        </p:nvSpPr>
        <p:spPr>
          <a:xfrm>
            <a:off x="4396222" y="79249"/>
            <a:ext cx="2295303" cy="91135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I login to </a:t>
            </a:r>
            <a:r>
              <a:rPr lang="en-US" dirty="0" err="1" smtClean="0"/>
              <a:t>CommCare</a:t>
            </a:r>
            <a:r>
              <a:rPr lang="en-US" dirty="0" smtClean="0"/>
              <a:t>?</a:t>
            </a:r>
            <a:endParaRPr lang="en-US" dirty="0"/>
          </a:p>
        </p:txBody>
      </p:sp>
      <p:sp>
        <p:nvSpPr>
          <p:cNvPr id="15" name="Title 1"/>
          <p:cNvSpPr txBox="1">
            <a:spLocks/>
          </p:cNvSpPr>
          <p:nvPr/>
        </p:nvSpPr>
        <p:spPr>
          <a:xfrm>
            <a:off x="418741" y="3885257"/>
            <a:ext cx="5697415" cy="9192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23" b="1" dirty="0" smtClean="0">
                <a:solidFill>
                  <a:schemeClr val="accent6"/>
                </a:solidFill>
                <a:ea typeface="ＭＳ Ｐゴシック" panose="020B0600070205080204" pitchFamily="34" charset="-128"/>
                <a:cs typeface="Times New Roman" panose="02020603050405020304" pitchFamily="18" charset="0"/>
              </a:rPr>
              <a:t>The Home Screen</a:t>
            </a:r>
            <a:endParaRPr lang="en-US" sz="3323" b="1" dirty="0">
              <a:solidFill>
                <a:schemeClr val="accent6"/>
              </a:solidFill>
              <a:ea typeface="ＭＳ Ｐゴシック" panose="020B0600070205080204" pitchFamily="34" charset="-128"/>
            </a:endParaRPr>
          </a:p>
        </p:txBody>
      </p:sp>
      <p:sp>
        <p:nvSpPr>
          <p:cNvPr id="16" name="TextBox 12"/>
          <p:cNvSpPr txBox="1">
            <a:spLocks noChangeArrowheads="1"/>
          </p:cNvSpPr>
          <p:nvPr/>
        </p:nvSpPr>
        <p:spPr bwMode="auto">
          <a:xfrm>
            <a:off x="212861" y="4917674"/>
            <a:ext cx="1692520" cy="776366"/>
          </a:xfrm>
          <a:prstGeom prst="rect">
            <a:avLst/>
          </a:prstGeom>
          <a:solidFill>
            <a:schemeClr val="accent6">
              <a:lumMod val="20000"/>
              <a:lumOff val="80000"/>
            </a:schemeClr>
          </a:solidFill>
          <a:ln w="9525">
            <a:noFill/>
            <a:miter lim="800000"/>
            <a:headEnd/>
            <a:tailEnd/>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a:solidFill>
                  <a:schemeClr val="accent6"/>
                </a:solidFill>
                <a:latin typeface="Calibri" panose="020F0502020204030204" pitchFamily="34" charset="0"/>
              </a:rPr>
              <a:t>Get Started: </a:t>
            </a:r>
            <a:r>
              <a:rPr lang="en-US" sz="1015" dirty="0">
                <a:latin typeface="Calibri" panose="020F0502020204030204" pitchFamily="34" charset="0"/>
              </a:rPr>
              <a:t>This is where </a:t>
            </a:r>
            <a:r>
              <a:rPr lang="en-US" sz="1015" dirty="0" smtClean="0">
                <a:latin typeface="Calibri" panose="020F0502020204030204" pitchFamily="34" charset="0"/>
              </a:rPr>
              <a:t>you will </a:t>
            </a:r>
            <a:r>
              <a:rPr lang="en-US" sz="1015" dirty="0">
                <a:latin typeface="Calibri" panose="020F0502020204030204" pitchFamily="34" charset="0"/>
              </a:rPr>
              <a:t>go in order to access the forms and submit data</a:t>
            </a:r>
            <a:r>
              <a:rPr lang="en-US" sz="1015" dirty="0" smtClean="0">
                <a:latin typeface="Calibri" panose="020F0502020204030204" pitchFamily="34" charset="0"/>
              </a:rPr>
              <a:t>.</a:t>
            </a:r>
            <a:endParaRPr lang="en-US" sz="1015" dirty="0">
              <a:latin typeface="Calibri" panose="020F0502020204030204" pitchFamily="34" charset="0"/>
            </a:endParaRPr>
          </a:p>
        </p:txBody>
      </p:sp>
      <p:sp>
        <p:nvSpPr>
          <p:cNvPr id="17" name="TextBox 13"/>
          <p:cNvSpPr txBox="1">
            <a:spLocks noChangeArrowheads="1"/>
          </p:cNvSpPr>
          <p:nvPr/>
        </p:nvSpPr>
        <p:spPr bwMode="auto">
          <a:xfrm>
            <a:off x="182881" y="6033411"/>
            <a:ext cx="1707174" cy="1401153"/>
          </a:xfrm>
          <a:prstGeom prst="rect">
            <a:avLst/>
          </a:prstGeom>
          <a:solidFill>
            <a:schemeClr val="accent6">
              <a:lumMod val="20000"/>
              <a:lumOff val="80000"/>
            </a:schemeClr>
          </a:solidFill>
          <a:ln w="9525">
            <a:noFill/>
            <a:miter lim="800000"/>
            <a:headEnd/>
            <a:tailEnd/>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smtClean="0">
                <a:solidFill>
                  <a:schemeClr val="accent6"/>
                </a:solidFill>
                <a:latin typeface="Calibri" panose="020F0502020204030204" pitchFamily="34" charset="0"/>
              </a:rPr>
              <a:t>Incomplete: </a:t>
            </a:r>
            <a:r>
              <a:rPr lang="en-US" sz="1015" dirty="0">
                <a:latin typeface="Calibri" panose="020F0502020204030204" pitchFamily="34" charset="0"/>
              </a:rPr>
              <a:t>S</a:t>
            </a:r>
            <a:r>
              <a:rPr lang="en-US" sz="1015" dirty="0" smtClean="0">
                <a:latin typeface="Calibri" panose="020F0502020204030204" pitchFamily="34" charset="0"/>
              </a:rPr>
              <a:t>tores </a:t>
            </a:r>
            <a:r>
              <a:rPr lang="en-US" sz="1015" dirty="0">
                <a:latin typeface="Calibri" panose="020F0502020204030204" pitchFamily="34" charset="0"/>
              </a:rPr>
              <a:t>forms that are only partially complete, or have not been submitted in their final form.  By clicking here you will get a list of incomplete forms.  You can choose a from the list to  open and complete it</a:t>
            </a:r>
            <a:r>
              <a:rPr lang="en-US" sz="1015" dirty="0" smtClean="0">
                <a:latin typeface="Calibri" panose="020F0502020204030204" pitchFamily="34" charset="0"/>
              </a:rPr>
              <a:t>.</a:t>
            </a:r>
            <a:endParaRPr lang="en-US" sz="1015" dirty="0">
              <a:latin typeface="Calibri" panose="020F0502020204030204" pitchFamily="34" charset="0"/>
            </a:endParaRPr>
          </a:p>
        </p:txBody>
      </p:sp>
      <p:sp>
        <p:nvSpPr>
          <p:cNvPr id="18" name="TextBox 14"/>
          <p:cNvSpPr txBox="1">
            <a:spLocks noChangeArrowheads="1"/>
          </p:cNvSpPr>
          <p:nvPr/>
        </p:nvSpPr>
        <p:spPr bwMode="auto">
          <a:xfrm>
            <a:off x="5048829" y="4839576"/>
            <a:ext cx="1570892" cy="1088760"/>
          </a:xfrm>
          <a:prstGeom prst="rect">
            <a:avLst/>
          </a:prstGeom>
          <a:solidFill>
            <a:schemeClr val="accent6">
              <a:lumMod val="20000"/>
              <a:lumOff val="80000"/>
            </a:schemeClr>
          </a:solidFill>
          <a:ln w="9525">
            <a:noFill/>
            <a:miter lim="800000"/>
            <a:headEnd/>
            <a:tailEnd/>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a:solidFill>
                  <a:schemeClr val="accent6"/>
                </a:solidFill>
                <a:latin typeface="Calibri" panose="020F0502020204030204" pitchFamily="34" charset="0"/>
              </a:rPr>
              <a:t>Saved: </a:t>
            </a:r>
            <a:r>
              <a:rPr lang="en-US" sz="1015" dirty="0" smtClean="0">
                <a:latin typeface="Calibri" panose="020F0502020204030204" pitchFamily="34" charset="0"/>
              </a:rPr>
              <a:t>Stores </a:t>
            </a:r>
            <a:r>
              <a:rPr lang="en-US" sz="1015" dirty="0">
                <a:latin typeface="Calibri" panose="020F0502020204030204" pitchFamily="34" charset="0"/>
              </a:rPr>
              <a:t>completed ,</a:t>
            </a:r>
          </a:p>
          <a:p>
            <a:pPr eaLnBrk="1" hangingPunct="1"/>
            <a:r>
              <a:rPr lang="en-US" sz="1015" dirty="0">
                <a:latin typeface="Calibri" panose="020F0502020204030204" pitchFamily="34" charset="0"/>
              </a:rPr>
              <a:t>submitted, and unsent forms.  You can select          a form from the list in order to review the data.  </a:t>
            </a:r>
          </a:p>
        </p:txBody>
      </p:sp>
      <p:sp>
        <p:nvSpPr>
          <p:cNvPr id="19" name="TextBox 16"/>
          <p:cNvSpPr txBox="1">
            <a:spLocks noChangeArrowheads="1"/>
          </p:cNvSpPr>
          <p:nvPr/>
        </p:nvSpPr>
        <p:spPr bwMode="auto">
          <a:xfrm>
            <a:off x="137161" y="7812752"/>
            <a:ext cx="1727689" cy="835613"/>
          </a:xfrm>
          <a:prstGeom prst="rect">
            <a:avLst/>
          </a:prstGeom>
          <a:solidFill>
            <a:schemeClr val="accent6">
              <a:lumMod val="20000"/>
              <a:lumOff val="80000"/>
            </a:schemeClr>
          </a:solidFill>
          <a:ln w="9525">
            <a:noFill/>
            <a:miter lim="800000"/>
            <a:headEnd/>
            <a:tailEnd/>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a:solidFill>
                  <a:schemeClr val="accent6"/>
                </a:solidFill>
                <a:latin typeface="Calibri" panose="020F0502020204030204" pitchFamily="34" charset="0"/>
              </a:rPr>
              <a:t>Log Out of </a:t>
            </a:r>
            <a:r>
              <a:rPr lang="en-US" sz="1400" b="1" dirty="0" err="1">
                <a:solidFill>
                  <a:schemeClr val="accent6"/>
                </a:solidFill>
                <a:latin typeface="Calibri" panose="020F0502020204030204" pitchFamily="34" charset="0"/>
              </a:rPr>
              <a:t>CommCare</a:t>
            </a:r>
            <a:r>
              <a:rPr lang="en-US" sz="1400" b="1" dirty="0">
                <a:solidFill>
                  <a:schemeClr val="accent6"/>
                </a:solidFill>
                <a:latin typeface="Calibri" panose="020F0502020204030204" pitchFamily="34" charset="0"/>
              </a:rPr>
              <a:t>: </a:t>
            </a:r>
            <a:r>
              <a:rPr lang="en-US" sz="1015" dirty="0">
                <a:latin typeface="Calibri" panose="020F0502020204030204" pitchFamily="34" charset="0"/>
              </a:rPr>
              <a:t>Logs the user out so that the data on the phone is secure</a:t>
            </a:r>
            <a:r>
              <a:rPr lang="en-US" sz="1015" dirty="0" smtClean="0">
                <a:latin typeface="Calibri" panose="020F0502020204030204" pitchFamily="34" charset="0"/>
              </a:rPr>
              <a:t>.</a:t>
            </a:r>
            <a:endParaRPr lang="en-US" sz="1015" dirty="0">
              <a:latin typeface="Calibri" panose="020F0502020204030204" pitchFamily="34" charset="0"/>
            </a:endParaRPr>
          </a:p>
        </p:txBody>
      </p:sp>
      <p:sp>
        <p:nvSpPr>
          <p:cNvPr id="20" name="TextBox 17"/>
          <p:cNvSpPr txBox="1">
            <a:spLocks noChangeArrowheads="1"/>
          </p:cNvSpPr>
          <p:nvPr/>
        </p:nvSpPr>
        <p:spPr bwMode="auto">
          <a:xfrm>
            <a:off x="5071435" y="6177555"/>
            <a:ext cx="1582615" cy="2182136"/>
          </a:xfrm>
          <a:prstGeom prst="rect">
            <a:avLst/>
          </a:prstGeom>
          <a:solidFill>
            <a:schemeClr val="accent6">
              <a:lumMod val="20000"/>
              <a:lumOff val="80000"/>
            </a:schemeClr>
          </a:solidFill>
          <a:ln w="9525">
            <a:noFill/>
            <a:miter lim="800000"/>
            <a:headEnd/>
            <a:tailEnd/>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a:solidFill>
                  <a:schemeClr val="accent6"/>
                </a:solidFill>
                <a:latin typeface="Calibri" panose="020F0502020204030204" pitchFamily="34" charset="0"/>
              </a:rPr>
              <a:t>Sync with Server: </a:t>
            </a:r>
            <a:r>
              <a:rPr lang="en-US" sz="1015" dirty="0" smtClean="0">
                <a:latin typeface="Calibri" panose="020F0502020204030204" pitchFamily="34" charset="0"/>
              </a:rPr>
              <a:t>Forces </a:t>
            </a:r>
            <a:r>
              <a:rPr lang="en-US" sz="1015" dirty="0">
                <a:latin typeface="Calibri" panose="020F0502020204030204" pitchFamily="34" charset="0"/>
              </a:rPr>
              <a:t>phone to synchronize with the data on the server.  The text below the button will tell you if there are pending forms.  If there are a lot of pending forms the text will turn red to alert the user.  If you have forms you want to force the phone to submit, you can press “sync with server</a:t>
            </a:r>
            <a:r>
              <a:rPr lang="en-US" sz="1015" dirty="0" smtClean="0">
                <a:latin typeface="Calibri" panose="020F0502020204030204" pitchFamily="34" charset="0"/>
              </a:rPr>
              <a:t>.”</a:t>
            </a:r>
            <a:endParaRPr lang="en-US" sz="923" dirty="0">
              <a:latin typeface="Calibri" panose="020F0502020204030204" pitchFamily="34" charset="0"/>
            </a:endParaRPr>
          </a:p>
        </p:txBody>
      </p:sp>
      <p:pic>
        <p:nvPicPr>
          <p:cNvPr id="21" name="Content Placeholder 3" descr="SC20130216-150612.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9551" y="4804480"/>
            <a:ext cx="2363259" cy="3545535"/>
          </a:xfrm>
          <a:ln>
            <a:solidFill>
              <a:schemeClr val="tx1"/>
            </a:solidFill>
            <a:miter lim="800000"/>
            <a:headEnd/>
            <a:tailEnd/>
          </a:ln>
        </p:spPr>
      </p:pic>
      <p:cxnSp>
        <p:nvCxnSpPr>
          <p:cNvPr id="5" name="Straight Arrow Connector 4"/>
          <p:cNvCxnSpPr>
            <a:stCxn id="16" idx="3"/>
          </p:cNvCxnSpPr>
          <p:nvPr/>
        </p:nvCxnSpPr>
        <p:spPr>
          <a:xfrm>
            <a:off x="1905381" y="5305857"/>
            <a:ext cx="533019" cy="3289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a:xfrm flipV="1">
            <a:off x="1905381" y="6577248"/>
            <a:ext cx="533019" cy="1271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a:stCxn id="19" idx="3"/>
          </p:cNvCxnSpPr>
          <p:nvPr/>
        </p:nvCxnSpPr>
        <p:spPr>
          <a:xfrm flipV="1">
            <a:off x="1864850" y="8093214"/>
            <a:ext cx="430079" cy="13734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a:stCxn id="18" idx="1"/>
          </p:cNvCxnSpPr>
          <p:nvPr/>
        </p:nvCxnSpPr>
        <p:spPr>
          <a:xfrm flipH="1">
            <a:off x="4396222" y="5383956"/>
            <a:ext cx="652607" cy="119329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a:stCxn id="20" idx="1"/>
          </p:cNvCxnSpPr>
          <p:nvPr/>
        </p:nvCxnSpPr>
        <p:spPr>
          <a:xfrm flipH="1" flipV="1">
            <a:off x="4396222" y="7175342"/>
            <a:ext cx="675213" cy="9328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07763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Screen Shot 2013-03-11 at 5.58.57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673" y="966866"/>
            <a:ext cx="371544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4825584" y="8077200"/>
            <a:ext cx="1711377" cy="819263"/>
          </a:xfrm>
          <a:prstGeom prst="rect">
            <a:avLst/>
          </a:prstGeom>
          <a:solidFill>
            <a:schemeClr val="accent6">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b="1" dirty="0" smtClean="0">
                <a:solidFill>
                  <a:schemeClr val="tx2"/>
                </a:solidFill>
                <a:latin typeface="Calibri" panose="020F0502020204030204" pitchFamily="34" charset="0"/>
              </a:rPr>
              <a:t>Call </a:t>
            </a:r>
            <a:r>
              <a:rPr lang="en-US" sz="1400" b="1" dirty="0">
                <a:solidFill>
                  <a:schemeClr val="tx2"/>
                </a:solidFill>
                <a:latin typeface="Calibri" panose="020F0502020204030204" pitchFamily="34" charset="0"/>
              </a:rPr>
              <a:t>Log </a:t>
            </a:r>
            <a:r>
              <a:rPr lang="en-US" sz="1108" dirty="0">
                <a:latin typeface="Calibri" panose="020F0502020204030204" pitchFamily="34" charset="0"/>
              </a:rPr>
              <a:t>shows a record of all calls/messages that originated from </a:t>
            </a:r>
            <a:r>
              <a:rPr lang="en-US" sz="1108" dirty="0" err="1" smtClean="0">
                <a:latin typeface="Calibri" panose="020F0502020204030204" pitchFamily="34" charset="0"/>
              </a:rPr>
              <a:t>CommCare</a:t>
            </a:r>
            <a:r>
              <a:rPr lang="en-US" sz="1108" dirty="0" smtClean="0">
                <a:latin typeface="Calibri" panose="020F0502020204030204" pitchFamily="34" charset="0"/>
              </a:rPr>
              <a:t>.</a:t>
            </a:r>
            <a:endParaRPr lang="en-US" sz="1108" dirty="0">
              <a:latin typeface="Calibri" panose="020F0502020204030204" pitchFamily="34" charset="0"/>
            </a:endParaRPr>
          </a:p>
        </p:txBody>
      </p:sp>
      <p:pic>
        <p:nvPicPr>
          <p:cNvPr id="20489" name="Picture 8" descr="SC20130309-17044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2611" y="5375086"/>
            <a:ext cx="2086708" cy="31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43961" y="0"/>
            <a:ext cx="464526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ea typeface="ＭＳ Ｐゴシック" panose="020B0600070205080204" pitchFamily="34" charset="-128"/>
                <a:cs typeface="Times New Roman" panose="02020603050405020304" pitchFamily="18" charset="0"/>
              </a:rPr>
              <a:t>3. Menu Options</a:t>
            </a:r>
            <a:endParaRPr lang="en-US" sz="4000" dirty="0" smtClean="0">
              <a:solidFill>
                <a:schemeClr val="tx2"/>
              </a:solidFill>
              <a:ea typeface="ＭＳ Ｐゴシック" panose="020B0600070205080204" pitchFamily="34" charset="-128"/>
            </a:endParaRPr>
          </a:p>
        </p:txBody>
      </p:sp>
      <p:sp>
        <p:nvSpPr>
          <p:cNvPr id="13" name="Oval Callout 12"/>
          <p:cNvSpPr/>
          <p:nvPr/>
        </p:nvSpPr>
        <p:spPr>
          <a:xfrm>
            <a:off x="4396222" y="79249"/>
            <a:ext cx="2295303" cy="91135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menu button?</a:t>
            </a:r>
            <a:endParaRPr lang="en-US" dirty="0"/>
          </a:p>
        </p:txBody>
      </p:sp>
      <p:sp>
        <p:nvSpPr>
          <p:cNvPr id="3" name="Rectangle 2"/>
          <p:cNvSpPr/>
          <p:nvPr/>
        </p:nvSpPr>
        <p:spPr>
          <a:xfrm>
            <a:off x="4825584" y="6399312"/>
            <a:ext cx="1970244" cy="1046440"/>
          </a:xfrm>
          <a:prstGeom prst="rect">
            <a:avLst/>
          </a:prstGeom>
          <a:solidFill>
            <a:schemeClr val="accent6">
              <a:lumMod val="20000"/>
              <a:lumOff val="80000"/>
            </a:schemeClr>
          </a:solidFill>
        </p:spPr>
        <p:txBody>
          <a:bodyPr wrap="square">
            <a:spAutoFit/>
          </a:bodyPr>
          <a:lstStyle/>
          <a:p>
            <a:r>
              <a:rPr lang="en-US" sz="1400" b="1" dirty="0">
                <a:solidFill>
                  <a:schemeClr val="tx2"/>
                </a:solidFill>
                <a:latin typeface="Calibri" panose="020F0502020204030204" pitchFamily="34" charset="0"/>
              </a:rPr>
              <a:t>Settings</a:t>
            </a:r>
            <a:r>
              <a:rPr lang="en-US" sz="1200" b="1" dirty="0">
                <a:latin typeface="Calibri" panose="020F0502020204030204" pitchFamily="34" charset="0"/>
              </a:rPr>
              <a:t>  </a:t>
            </a:r>
            <a:r>
              <a:rPr lang="en-US" sz="1200" dirty="0">
                <a:latin typeface="Calibri" panose="020F0502020204030204" pitchFamily="34" charset="0"/>
              </a:rPr>
              <a:t>allows you to clear user data and forces </a:t>
            </a:r>
            <a:r>
              <a:rPr lang="en-US" sz="1200" dirty="0" smtClean="0">
                <a:latin typeface="Calibri" panose="020F0502020204030204" pitchFamily="34" charset="0"/>
              </a:rPr>
              <a:t>the phone </a:t>
            </a:r>
            <a:r>
              <a:rPr lang="en-US" sz="1200" dirty="0">
                <a:latin typeface="Calibri" panose="020F0502020204030204" pitchFamily="34" charset="0"/>
              </a:rPr>
              <a:t>to submit technical metadata to the server.  </a:t>
            </a:r>
          </a:p>
        </p:txBody>
      </p:sp>
      <p:sp>
        <p:nvSpPr>
          <p:cNvPr id="5" name="Rectangle 4"/>
          <p:cNvSpPr/>
          <p:nvPr/>
        </p:nvSpPr>
        <p:spPr>
          <a:xfrm>
            <a:off x="145746" y="7967246"/>
            <a:ext cx="1714500" cy="861774"/>
          </a:xfrm>
          <a:prstGeom prst="rect">
            <a:avLst/>
          </a:prstGeom>
          <a:solidFill>
            <a:schemeClr val="accent6">
              <a:lumMod val="20000"/>
              <a:lumOff val="80000"/>
            </a:schemeClr>
          </a:solidFill>
        </p:spPr>
        <p:txBody>
          <a:bodyPr wrap="square">
            <a:spAutoFit/>
          </a:bodyPr>
          <a:lstStyle/>
          <a:p>
            <a:r>
              <a:rPr lang="en-US" sz="1400" b="1" dirty="0">
                <a:solidFill>
                  <a:schemeClr val="tx2"/>
                </a:solidFill>
                <a:latin typeface="Calibri" panose="020F0502020204030204" pitchFamily="34" charset="0"/>
              </a:rPr>
              <a:t>Report Problem </a:t>
            </a:r>
            <a:r>
              <a:rPr lang="en-US" sz="1200" dirty="0">
                <a:latin typeface="Calibri" panose="020F0502020204030204" pitchFamily="34" charset="0"/>
              </a:rPr>
              <a:t>A</a:t>
            </a:r>
            <a:r>
              <a:rPr lang="en-US" sz="1200" dirty="0" smtClean="0">
                <a:latin typeface="Calibri" panose="020F0502020204030204" pitchFamily="34" charset="0"/>
              </a:rPr>
              <a:t>llows </a:t>
            </a:r>
            <a:r>
              <a:rPr lang="en-US" sz="1200" dirty="0">
                <a:latin typeface="Calibri" panose="020F0502020204030204" pitchFamily="34" charset="0"/>
              </a:rPr>
              <a:t>you to report the issues </a:t>
            </a:r>
            <a:r>
              <a:rPr lang="en-US" sz="1200" dirty="0" smtClean="0">
                <a:latin typeface="Calibri" panose="020F0502020204030204" pitchFamily="34" charset="0"/>
              </a:rPr>
              <a:t>that you are having with </a:t>
            </a:r>
            <a:r>
              <a:rPr lang="en-US" sz="1200" dirty="0" err="1" smtClean="0">
                <a:latin typeface="Calibri" panose="020F0502020204030204" pitchFamily="34" charset="0"/>
              </a:rPr>
              <a:t>CommCare</a:t>
            </a:r>
            <a:r>
              <a:rPr lang="en-US" sz="1200" dirty="0" smtClean="0">
                <a:latin typeface="Calibri" panose="020F0502020204030204" pitchFamily="34" charset="0"/>
              </a:rPr>
              <a:t>.</a:t>
            </a:r>
            <a:endParaRPr lang="en-US" sz="1200" dirty="0">
              <a:latin typeface="Calibri" panose="020F0502020204030204" pitchFamily="34" charset="0"/>
            </a:endParaRPr>
          </a:p>
        </p:txBody>
      </p:sp>
      <p:sp>
        <p:nvSpPr>
          <p:cNvPr id="6" name="Rectangle 5"/>
          <p:cNvSpPr/>
          <p:nvPr/>
        </p:nvSpPr>
        <p:spPr>
          <a:xfrm>
            <a:off x="115766" y="5660648"/>
            <a:ext cx="1951892" cy="1415772"/>
          </a:xfrm>
          <a:prstGeom prst="rect">
            <a:avLst/>
          </a:prstGeom>
          <a:solidFill>
            <a:schemeClr val="accent6">
              <a:lumMod val="20000"/>
              <a:lumOff val="80000"/>
            </a:schemeClr>
          </a:solidFill>
        </p:spPr>
        <p:txBody>
          <a:bodyPr wrap="square">
            <a:spAutoFit/>
          </a:bodyPr>
          <a:lstStyle/>
          <a:p>
            <a:r>
              <a:rPr lang="en-US" sz="1400" b="1" dirty="0">
                <a:solidFill>
                  <a:schemeClr val="tx2"/>
                </a:solidFill>
                <a:latin typeface="Calibri" panose="020F0502020204030204" pitchFamily="34" charset="0"/>
              </a:rPr>
              <a:t>Update </a:t>
            </a:r>
            <a:r>
              <a:rPr lang="en-US" sz="1400" b="1" dirty="0" err="1">
                <a:solidFill>
                  <a:schemeClr val="tx2"/>
                </a:solidFill>
                <a:latin typeface="Calibri" panose="020F0502020204030204" pitchFamily="34" charset="0"/>
              </a:rPr>
              <a:t>CommCare</a:t>
            </a:r>
            <a:r>
              <a:rPr lang="en-US" sz="1400" b="1" dirty="0">
                <a:solidFill>
                  <a:schemeClr val="tx2"/>
                </a:solidFill>
                <a:latin typeface="Calibri" panose="020F0502020204030204" pitchFamily="34" charset="0"/>
              </a:rPr>
              <a:t> </a:t>
            </a:r>
            <a:r>
              <a:rPr lang="en-US" sz="1200" dirty="0">
                <a:latin typeface="Calibri" panose="020F0502020204030204" pitchFamily="34" charset="0"/>
              </a:rPr>
              <a:t>tells the device to check </a:t>
            </a:r>
            <a:r>
              <a:rPr lang="en-US" sz="1200" dirty="0" smtClean="0">
                <a:latin typeface="Calibri" panose="020F0502020204030204" pitchFamily="34" charset="0"/>
              </a:rPr>
              <a:t>if </a:t>
            </a:r>
            <a:r>
              <a:rPr lang="en-US" sz="1200" dirty="0">
                <a:latin typeface="Calibri" panose="020F0502020204030204" pitchFamily="34" charset="0"/>
              </a:rPr>
              <a:t>there is a more recent version of the application. If there is, </a:t>
            </a:r>
            <a:r>
              <a:rPr lang="en-US" sz="1200" dirty="0" err="1" smtClean="0">
                <a:latin typeface="Calibri" panose="020F0502020204030204" pitchFamily="34" charset="0"/>
              </a:rPr>
              <a:t>CommCare</a:t>
            </a:r>
            <a:r>
              <a:rPr lang="en-US" sz="1200" dirty="0">
                <a:latin typeface="Calibri" panose="020F0502020204030204" pitchFamily="34" charset="0"/>
              </a:rPr>
              <a:t> </a:t>
            </a:r>
            <a:r>
              <a:rPr lang="en-US" sz="1200" dirty="0" smtClean="0">
                <a:latin typeface="Calibri" panose="020F0502020204030204" pitchFamily="34" charset="0"/>
              </a:rPr>
              <a:t>will </a:t>
            </a:r>
            <a:r>
              <a:rPr lang="en-US" sz="1200" dirty="0">
                <a:latin typeface="Calibri" panose="020F0502020204030204" pitchFamily="34" charset="0"/>
              </a:rPr>
              <a:t>update (connectivity required) and you will need to log in again.</a:t>
            </a:r>
          </a:p>
        </p:txBody>
      </p:sp>
      <p:sp>
        <p:nvSpPr>
          <p:cNvPr id="19" name="TextBox 4"/>
          <p:cNvSpPr txBox="1">
            <a:spLocks noChangeArrowheads="1"/>
          </p:cNvSpPr>
          <p:nvPr/>
        </p:nvSpPr>
        <p:spPr bwMode="auto">
          <a:xfrm>
            <a:off x="1519295" y="4443867"/>
            <a:ext cx="4213341" cy="523220"/>
          </a:xfrm>
          <a:prstGeom prst="rect">
            <a:avLst/>
          </a:prstGeom>
          <a:solidFill>
            <a:schemeClr val="accent1">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dirty="0" smtClean="0">
                <a:solidFill>
                  <a:schemeClr val="tx2"/>
                </a:solidFill>
                <a:latin typeface="Calibri" panose="020F0502020204030204" pitchFamily="34" charset="0"/>
              </a:rPr>
              <a:t>Use the menu button in </a:t>
            </a:r>
            <a:r>
              <a:rPr lang="en-US" sz="1400" b="1" dirty="0" err="1" smtClean="0">
                <a:solidFill>
                  <a:schemeClr val="tx2"/>
                </a:solidFill>
                <a:latin typeface="Calibri" panose="020F0502020204030204" pitchFamily="34" charset="0"/>
              </a:rPr>
              <a:t>CommCare</a:t>
            </a:r>
            <a:r>
              <a:rPr lang="en-US" sz="1400" b="1" dirty="0" smtClean="0">
                <a:solidFill>
                  <a:schemeClr val="tx2"/>
                </a:solidFill>
                <a:latin typeface="Calibri" panose="020F0502020204030204" pitchFamily="34" charset="0"/>
              </a:rPr>
              <a:t> to get to advanced features like automatically updating </a:t>
            </a:r>
            <a:r>
              <a:rPr lang="en-US" sz="1400" b="1" dirty="0" err="1" smtClean="0">
                <a:solidFill>
                  <a:schemeClr val="tx2"/>
                </a:solidFill>
                <a:latin typeface="Calibri" panose="020F0502020204030204" pitchFamily="34" charset="0"/>
              </a:rPr>
              <a:t>CommCare</a:t>
            </a:r>
            <a:r>
              <a:rPr lang="en-US" sz="1400" b="1" dirty="0" smtClean="0">
                <a:solidFill>
                  <a:schemeClr val="tx2"/>
                </a:solidFill>
                <a:latin typeface="Calibri" panose="020F0502020204030204" pitchFamily="34" charset="0"/>
              </a:rPr>
              <a:t>!</a:t>
            </a:r>
            <a:endParaRPr lang="en-US" sz="1108" dirty="0">
              <a:latin typeface="Calibri" panose="020F0502020204030204" pitchFamily="34" charset="0"/>
            </a:endParaRPr>
          </a:p>
        </p:txBody>
      </p:sp>
      <p:cxnSp>
        <p:nvCxnSpPr>
          <p:cNvPr id="20" name="Straight Arrow Connector 19"/>
          <p:cNvCxnSpPr>
            <a:stCxn id="6" idx="3"/>
          </p:cNvCxnSpPr>
          <p:nvPr/>
        </p:nvCxnSpPr>
        <p:spPr>
          <a:xfrm>
            <a:off x="2067658" y="6368534"/>
            <a:ext cx="751742" cy="14038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a:stCxn id="5" idx="3"/>
          </p:cNvCxnSpPr>
          <p:nvPr/>
        </p:nvCxnSpPr>
        <p:spPr>
          <a:xfrm flipV="1">
            <a:off x="1860246" y="8305802"/>
            <a:ext cx="722365" cy="9233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a:stCxn id="3" idx="1"/>
          </p:cNvCxnSpPr>
          <p:nvPr/>
        </p:nvCxnSpPr>
        <p:spPr>
          <a:xfrm flipH="1">
            <a:off x="4038600" y="6922532"/>
            <a:ext cx="786984" cy="50113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a:stCxn id="20484" idx="0"/>
          </p:cNvCxnSpPr>
          <p:nvPr/>
        </p:nvCxnSpPr>
        <p:spPr>
          <a:xfrm flipH="1" flipV="1">
            <a:off x="4432093" y="7924800"/>
            <a:ext cx="124918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5744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3741"/>
            <a:ext cx="4868924" cy="9697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tx2"/>
                </a:solidFill>
                <a:ea typeface="ＭＳ Ｐゴシック" panose="020B0600070205080204" pitchFamily="34" charset="-128"/>
                <a:cs typeface="Times New Roman" panose="02020603050405020304" pitchFamily="18" charset="0"/>
              </a:rPr>
              <a:t>4. Application Overview</a:t>
            </a:r>
          </a:p>
        </p:txBody>
      </p:sp>
      <p:pic>
        <p:nvPicPr>
          <p:cNvPr id="3074" name="Picture 2" descr="C:\Users\Andrea\Dropbox\Dimagi-TA\images\screenshots\SC20131114-153512.png"/>
          <p:cNvPicPr>
            <a:picLocks noChangeAspect="1" noChangeArrowheads="1"/>
          </p:cNvPicPr>
          <p:nvPr/>
        </p:nvPicPr>
        <p:blipFill rotWithShape="1">
          <a:blip r:embed="rId2">
            <a:extLst>
              <a:ext uri="{28A0092B-C50C-407E-A947-70E740481C1C}">
                <a14:useLocalDpi xmlns:a14="http://schemas.microsoft.com/office/drawing/2010/main" val="0"/>
              </a:ext>
            </a:extLst>
          </a:blip>
          <a:srcRect b="7072"/>
          <a:stretch/>
        </p:blipFill>
        <p:spPr bwMode="auto">
          <a:xfrm>
            <a:off x="498987" y="1506735"/>
            <a:ext cx="1980374" cy="276046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075" name="Picture 3" descr="C:\Users\Andrea\Dropbox\Dimagi-TA\images\screenshots\SC20131114-15355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3569428" y="1506735"/>
            <a:ext cx="1181672" cy="8862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ndrea\Dropbox\Dimagi-TA\images\screenshots\SC20131114-1536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5013" y="2786052"/>
            <a:ext cx="1252404" cy="18786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ndrea\Dropbox\Dimagi-TA\images\screenshots\SC20131114-15361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558"/>
          <a:stretch/>
        </p:blipFill>
        <p:spPr bwMode="auto">
          <a:xfrm>
            <a:off x="5125013" y="4588579"/>
            <a:ext cx="1293135" cy="16379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ndrea\Dropbox\Dimagi-TA\images\screenshots\SC20131114-1536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0109" y="3773488"/>
            <a:ext cx="1091948" cy="163792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ndrea\Dropbox\Dimagi-TA\images\screenshots\SC20131114-153644.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7109"/>
          <a:stretch/>
        </p:blipFill>
        <p:spPr bwMode="auto">
          <a:xfrm>
            <a:off x="1132401" y="4939895"/>
            <a:ext cx="1158964" cy="12671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ndrea\Dropbox\Dimagi-TA\images\screenshots\SC20131114-153635.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2960"/>
          <a:stretch/>
        </p:blipFill>
        <p:spPr bwMode="auto">
          <a:xfrm>
            <a:off x="3470109" y="5392123"/>
            <a:ext cx="1181672" cy="1542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4"/>
          <p:cNvSpPr txBox="1">
            <a:spLocks noChangeArrowheads="1"/>
          </p:cNvSpPr>
          <p:nvPr/>
        </p:nvSpPr>
        <p:spPr bwMode="auto">
          <a:xfrm>
            <a:off x="3451605" y="983515"/>
            <a:ext cx="1417319" cy="523220"/>
          </a:xfrm>
          <a:prstGeom prst="rect">
            <a:avLst/>
          </a:prstGeom>
          <a:solidFill>
            <a:schemeClr val="accent1">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dirty="0" smtClean="0">
                <a:solidFill>
                  <a:schemeClr val="tx2"/>
                </a:solidFill>
                <a:latin typeface="Calibri" panose="020F0502020204030204" pitchFamily="34" charset="0"/>
              </a:rPr>
              <a:t>Clock In/Clock Out Forms</a:t>
            </a:r>
            <a:endParaRPr lang="en-US" sz="1108" dirty="0">
              <a:latin typeface="Calibri" panose="020F0502020204030204" pitchFamily="34" charset="0"/>
            </a:endParaRPr>
          </a:p>
        </p:txBody>
      </p:sp>
      <p:sp>
        <p:nvSpPr>
          <p:cNvPr id="13" name="TextBox 4"/>
          <p:cNvSpPr txBox="1">
            <a:spLocks noChangeArrowheads="1"/>
          </p:cNvSpPr>
          <p:nvPr/>
        </p:nvSpPr>
        <p:spPr bwMode="auto">
          <a:xfrm>
            <a:off x="4960098" y="2362087"/>
            <a:ext cx="1417319" cy="307777"/>
          </a:xfrm>
          <a:prstGeom prst="rect">
            <a:avLst/>
          </a:prstGeom>
          <a:solidFill>
            <a:schemeClr val="accent1">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dirty="0" smtClean="0">
                <a:solidFill>
                  <a:schemeClr val="tx2"/>
                </a:solidFill>
                <a:latin typeface="Calibri" panose="020F0502020204030204" pitchFamily="34" charset="0"/>
              </a:rPr>
              <a:t>Facility Forms</a:t>
            </a:r>
            <a:endParaRPr lang="en-US" sz="1108" dirty="0">
              <a:latin typeface="Calibri" panose="020F0502020204030204" pitchFamily="34" charset="0"/>
            </a:endParaRPr>
          </a:p>
        </p:txBody>
      </p:sp>
      <p:sp>
        <p:nvSpPr>
          <p:cNvPr id="14" name="TextBox 4"/>
          <p:cNvSpPr txBox="1">
            <a:spLocks noChangeArrowheads="1"/>
          </p:cNvSpPr>
          <p:nvPr/>
        </p:nvSpPr>
        <p:spPr bwMode="auto">
          <a:xfrm>
            <a:off x="3144738" y="3202135"/>
            <a:ext cx="1417319" cy="523220"/>
          </a:xfrm>
          <a:prstGeom prst="rect">
            <a:avLst/>
          </a:prstGeom>
          <a:solidFill>
            <a:schemeClr val="accent1">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dirty="0" smtClean="0">
                <a:solidFill>
                  <a:schemeClr val="tx2"/>
                </a:solidFill>
                <a:latin typeface="Calibri" panose="020F0502020204030204" pitchFamily="34" charset="0"/>
              </a:rPr>
              <a:t>Mentoring Forms</a:t>
            </a:r>
            <a:endParaRPr lang="en-US" sz="1108" dirty="0">
              <a:latin typeface="Calibri" panose="020F0502020204030204" pitchFamily="34" charset="0"/>
            </a:endParaRPr>
          </a:p>
        </p:txBody>
      </p:sp>
      <p:sp>
        <p:nvSpPr>
          <p:cNvPr id="15" name="TextBox 4"/>
          <p:cNvSpPr txBox="1">
            <a:spLocks noChangeArrowheads="1"/>
          </p:cNvSpPr>
          <p:nvPr/>
        </p:nvSpPr>
        <p:spPr bwMode="auto">
          <a:xfrm>
            <a:off x="974935" y="4588579"/>
            <a:ext cx="1417319" cy="307777"/>
          </a:xfrm>
          <a:prstGeom prst="rect">
            <a:avLst/>
          </a:prstGeom>
          <a:solidFill>
            <a:schemeClr val="accent1">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dirty="0" smtClean="0">
                <a:solidFill>
                  <a:schemeClr val="tx2"/>
                </a:solidFill>
                <a:latin typeface="Calibri" panose="020F0502020204030204" pitchFamily="34" charset="0"/>
              </a:rPr>
              <a:t>Pharmacy Forms</a:t>
            </a:r>
            <a:endParaRPr lang="en-US" sz="1108" dirty="0">
              <a:latin typeface="Calibri" panose="020F0502020204030204" pitchFamily="34" charset="0"/>
            </a:endParaRPr>
          </a:p>
        </p:txBody>
      </p:sp>
      <p:sp>
        <p:nvSpPr>
          <p:cNvPr id="16" name="TextBox 4"/>
          <p:cNvSpPr txBox="1">
            <a:spLocks noChangeArrowheads="1"/>
          </p:cNvSpPr>
          <p:nvPr/>
        </p:nvSpPr>
        <p:spPr bwMode="auto">
          <a:xfrm>
            <a:off x="780514" y="1091236"/>
            <a:ext cx="1417319" cy="307777"/>
          </a:xfrm>
          <a:prstGeom prst="rect">
            <a:avLst/>
          </a:prstGeom>
          <a:solidFill>
            <a:schemeClr val="accent1"/>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dirty="0" smtClean="0">
                <a:solidFill>
                  <a:schemeClr val="bg1"/>
                </a:solidFill>
                <a:latin typeface="Calibri" panose="020F0502020204030204" pitchFamily="34" charset="0"/>
              </a:rPr>
              <a:t>Modules</a:t>
            </a:r>
            <a:endParaRPr lang="en-US" sz="1108" dirty="0">
              <a:solidFill>
                <a:schemeClr val="bg1"/>
              </a:solidFill>
              <a:latin typeface="Calibri" panose="020F0502020204030204" pitchFamily="34" charset="0"/>
            </a:endParaRPr>
          </a:p>
        </p:txBody>
      </p:sp>
      <p:cxnSp>
        <p:nvCxnSpPr>
          <p:cNvPr id="6" name="Straight Arrow Connector 5"/>
          <p:cNvCxnSpPr/>
          <p:nvPr/>
        </p:nvCxnSpPr>
        <p:spPr>
          <a:xfrm>
            <a:off x="2448090" y="1981200"/>
            <a:ext cx="100351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2479361" y="2708701"/>
            <a:ext cx="248073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1683594" y="4267199"/>
            <a:ext cx="2" cy="2376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1683594" y="7620000"/>
            <a:ext cx="92505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1" name="TextBox 4"/>
          <p:cNvSpPr txBox="1">
            <a:spLocks noChangeArrowheads="1"/>
          </p:cNvSpPr>
          <p:nvPr/>
        </p:nvSpPr>
        <p:spPr bwMode="auto">
          <a:xfrm>
            <a:off x="338793" y="6330542"/>
            <a:ext cx="1417319" cy="523220"/>
          </a:xfrm>
          <a:prstGeom prst="rect">
            <a:avLst/>
          </a:prstGeom>
          <a:solidFill>
            <a:schemeClr val="accent1"/>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i="1" dirty="0" smtClean="0">
                <a:solidFill>
                  <a:schemeClr val="bg1"/>
                </a:solidFill>
                <a:latin typeface="Calibri" panose="020F0502020204030204" pitchFamily="34" charset="0"/>
              </a:rPr>
              <a:t>Advanced Modules</a:t>
            </a:r>
            <a:endParaRPr lang="en-US" sz="1108" i="1" dirty="0">
              <a:solidFill>
                <a:schemeClr val="bg1"/>
              </a:solidFill>
              <a:latin typeface="Calibri" panose="020F0502020204030204" pitchFamily="34" charset="0"/>
            </a:endParaRPr>
          </a:p>
        </p:txBody>
      </p:sp>
      <p:pic>
        <p:nvPicPr>
          <p:cNvPr id="3081" name="Picture 9" descr="C:\Users\Andrea\Dropbox\Dimagi-TA\images\screenshots\SC20131114-18182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497" y="7049047"/>
            <a:ext cx="1327446" cy="199117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6" name="TextBox 4"/>
          <p:cNvSpPr txBox="1">
            <a:spLocks noChangeArrowheads="1"/>
          </p:cNvSpPr>
          <p:nvPr/>
        </p:nvSpPr>
        <p:spPr bwMode="auto">
          <a:xfrm>
            <a:off x="2742945" y="7358390"/>
            <a:ext cx="2905982" cy="276999"/>
          </a:xfrm>
          <a:prstGeom prst="rect">
            <a:avLst/>
          </a:prstGeom>
          <a:solidFill>
            <a:schemeClr val="accent6">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i="1" dirty="0" smtClean="0">
                <a:latin typeface="Calibri" panose="020F0502020204030204" pitchFamily="34" charset="0"/>
              </a:rPr>
              <a:t>Gives a list of your personal mentees</a:t>
            </a:r>
            <a:endParaRPr lang="en-US" sz="1100" i="1" dirty="0">
              <a:latin typeface="Calibri" panose="020F0502020204030204" pitchFamily="34" charset="0"/>
            </a:endParaRPr>
          </a:p>
        </p:txBody>
      </p:sp>
      <p:cxnSp>
        <p:nvCxnSpPr>
          <p:cNvPr id="47" name="Straight Arrow Connector 46"/>
          <p:cNvCxnSpPr/>
          <p:nvPr/>
        </p:nvCxnSpPr>
        <p:spPr>
          <a:xfrm>
            <a:off x="1683596" y="8007157"/>
            <a:ext cx="92505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a:xfrm>
            <a:off x="1683596" y="8458200"/>
            <a:ext cx="92505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9" name="Straight Arrow Connector 48"/>
          <p:cNvCxnSpPr/>
          <p:nvPr/>
        </p:nvCxnSpPr>
        <p:spPr>
          <a:xfrm>
            <a:off x="1683593" y="8839200"/>
            <a:ext cx="92505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0" name="TextBox 4"/>
          <p:cNvSpPr txBox="1">
            <a:spLocks noChangeArrowheads="1"/>
          </p:cNvSpPr>
          <p:nvPr/>
        </p:nvSpPr>
        <p:spPr bwMode="auto">
          <a:xfrm>
            <a:off x="2742945" y="7868657"/>
            <a:ext cx="2905982" cy="276999"/>
          </a:xfrm>
          <a:prstGeom prst="rect">
            <a:avLst/>
          </a:prstGeom>
          <a:solidFill>
            <a:schemeClr val="accent6">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i="1" dirty="0" smtClean="0">
                <a:latin typeface="Calibri" panose="020F0502020204030204" pitchFamily="34" charset="0"/>
              </a:rPr>
              <a:t>Enters activities done on a sub-district level</a:t>
            </a:r>
            <a:endParaRPr lang="en-US" sz="1100" i="1" dirty="0">
              <a:latin typeface="Calibri" panose="020F0502020204030204" pitchFamily="34" charset="0"/>
            </a:endParaRPr>
          </a:p>
        </p:txBody>
      </p:sp>
      <p:sp>
        <p:nvSpPr>
          <p:cNvPr id="51" name="TextBox 4"/>
          <p:cNvSpPr txBox="1">
            <a:spLocks noChangeArrowheads="1"/>
          </p:cNvSpPr>
          <p:nvPr/>
        </p:nvSpPr>
        <p:spPr bwMode="auto">
          <a:xfrm>
            <a:off x="2764230" y="8319700"/>
            <a:ext cx="2905982" cy="276999"/>
          </a:xfrm>
          <a:prstGeom prst="rect">
            <a:avLst/>
          </a:prstGeom>
          <a:solidFill>
            <a:schemeClr val="accent6">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i="1" dirty="0" smtClean="0">
                <a:latin typeface="Calibri" panose="020F0502020204030204" pitchFamily="34" charset="0"/>
              </a:rPr>
              <a:t>Enters activities done on a district level</a:t>
            </a:r>
            <a:endParaRPr lang="en-US" sz="1100" i="1" dirty="0">
              <a:latin typeface="Calibri" panose="020F0502020204030204" pitchFamily="34" charset="0"/>
            </a:endParaRPr>
          </a:p>
        </p:txBody>
      </p:sp>
      <p:sp>
        <p:nvSpPr>
          <p:cNvPr id="52" name="TextBox 4"/>
          <p:cNvSpPr txBox="1">
            <a:spLocks noChangeArrowheads="1"/>
          </p:cNvSpPr>
          <p:nvPr/>
        </p:nvSpPr>
        <p:spPr bwMode="auto">
          <a:xfrm>
            <a:off x="2766705" y="8700700"/>
            <a:ext cx="2905982" cy="276999"/>
          </a:xfrm>
          <a:prstGeom prst="rect">
            <a:avLst/>
          </a:prstGeom>
          <a:solidFill>
            <a:schemeClr val="accent6">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i="1" dirty="0" smtClean="0">
                <a:latin typeface="Calibri" panose="020F0502020204030204" pitchFamily="34" charset="0"/>
              </a:rPr>
              <a:t>Enters activities done on a provincial level</a:t>
            </a:r>
            <a:endParaRPr lang="en-US" sz="1100" i="1" dirty="0">
              <a:latin typeface="Calibri" panose="020F0502020204030204" pitchFamily="34" charset="0"/>
            </a:endParaRPr>
          </a:p>
        </p:txBody>
      </p:sp>
      <p:cxnSp>
        <p:nvCxnSpPr>
          <p:cNvPr id="53" name="Straight Arrow Connector 52"/>
          <p:cNvCxnSpPr/>
          <p:nvPr/>
        </p:nvCxnSpPr>
        <p:spPr>
          <a:xfrm>
            <a:off x="2392254" y="3445120"/>
            <a:ext cx="80684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1" name="Oval Callout 60"/>
          <p:cNvSpPr/>
          <p:nvPr/>
        </p:nvSpPr>
        <p:spPr>
          <a:xfrm>
            <a:off x="4960098" y="58747"/>
            <a:ext cx="1878266" cy="1094563"/>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do I find things?</a:t>
            </a:r>
            <a:endParaRPr lang="en-US" dirty="0"/>
          </a:p>
        </p:txBody>
      </p:sp>
    </p:spTree>
    <p:extLst>
      <p:ext uri="{BB962C8B-B14F-4D97-AF65-F5344CB8AC3E}">
        <p14:creationId xmlns:p14="http://schemas.microsoft.com/office/powerpoint/2010/main" val="2939300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Box 8"/>
          <p:cNvSpPr txBox="1">
            <a:spLocks noChangeArrowheads="1"/>
          </p:cNvSpPr>
          <p:nvPr/>
        </p:nvSpPr>
        <p:spPr bwMode="auto">
          <a:xfrm>
            <a:off x="1850782" y="7423639"/>
            <a:ext cx="2727080" cy="262829"/>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108">
              <a:solidFill>
                <a:srgbClr val="C0504D"/>
              </a:solidFill>
              <a:latin typeface="Calibri" panose="020F0502020204030204" pitchFamily="34" charset="0"/>
            </a:endParaRPr>
          </a:p>
        </p:txBody>
      </p:sp>
      <p:sp>
        <p:nvSpPr>
          <p:cNvPr id="35" name="Right Arrow 34"/>
          <p:cNvSpPr>
            <a:spLocks noChangeArrowheads="1"/>
          </p:cNvSpPr>
          <p:nvPr/>
        </p:nvSpPr>
        <p:spPr bwMode="auto">
          <a:xfrm rot="-1676444">
            <a:off x="1141408" y="3619607"/>
            <a:ext cx="211015" cy="17145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662">
              <a:solidFill>
                <a:srgbClr val="FFFFFF"/>
              </a:solidFill>
              <a:latin typeface="Calibri" panose="020F0502020204030204" pitchFamily="34" charset="0"/>
            </a:endParaRPr>
          </a:p>
        </p:txBody>
      </p:sp>
      <p:sp>
        <p:nvSpPr>
          <p:cNvPr id="37" name="Right Arrow 36"/>
          <p:cNvSpPr>
            <a:spLocks noChangeArrowheads="1"/>
          </p:cNvSpPr>
          <p:nvPr/>
        </p:nvSpPr>
        <p:spPr bwMode="auto">
          <a:xfrm rot="-1676444">
            <a:off x="4440407" y="2971551"/>
            <a:ext cx="571530" cy="332896"/>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662">
              <a:solidFill>
                <a:srgbClr val="FFFFFF"/>
              </a:solidFill>
              <a:latin typeface="Calibri" panose="020F0502020204030204" pitchFamily="34" charset="0"/>
            </a:endParaRPr>
          </a:p>
        </p:txBody>
      </p:sp>
      <p:sp>
        <p:nvSpPr>
          <p:cNvPr id="19" name="Title 1"/>
          <p:cNvSpPr txBox="1">
            <a:spLocks/>
          </p:cNvSpPr>
          <p:nvPr/>
        </p:nvSpPr>
        <p:spPr>
          <a:xfrm>
            <a:off x="-43961" y="0"/>
            <a:ext cx="4621823" cy="13716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ea typeface="ＭＳ Ｐゴシック" panose="020B0600070205080204" pitchFamily="34" charset="-128"/>
                <a:cs typeface="Times New Roman" panose="02020603050405020304" pitchFamily="18" charset="0"/>
              </a:rPr>
              <a:t>5</a:t>
            </a:r>
            <a:r>
              <a:rPr lang="en-US" sz="4000" b="1" dirty="0" smtClean="0">
                <a:solidFill>
                  <a:schemeClr val="tx2"/>
                </a:solidFill>
                <a:ea typeface="ＭＳ Ｐゴシック" panose="020B0600070205080204" pitchFamily="34" charset="-128"/>
                <a:cs typeface="Times New Roman" panose="02020603050405020304" pitchFamily="18" charset="0"/>
              </a:rPr>
              <a:t>. Selecting &amp; Viewing Case Information</a:t>
            </a:r>
            <a:endParaRPr lang="en-US" sz="4000" dirty="0" smtClean="0">
              <a:solidFill>
                <a:schemeClr val="tx2"/>
              </a:solidFill>
              <a:ea typeface="ＭＳ Ｐゴシック" panose="020B0600070205080204" pitchFamily="34" charset="-128"/>
            </a:endParaRPr>
          </a:p>
        </p:txBody>
      </p:sp>
      <p:sp>
        <p:nvSpPr>
          <p:cNvPr id="22" name="Oval Callout 21"/>
          <p:cNvSpPr/>
          <p:nvPr/>
        </p:nvSpPr>
        <p:spPr>
          <a:xfrm>
            <a:off x="4471418" y="230124"/>
            <a:ext cx="2295303" cy="91135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a case?</a:t>
            </a:r>
            <a:endParaRPr lang="en-US" dirty="0"/>
          </a:p>
        </p:txBody>
      </p:sp>
      <p:sp>
        <p:nvSpPr>
          <p:cNvPr id="24" name="Rectangle 23"/>
          <p:cNvSpPr/>
          <p:nvPr/>
        </p:nvSpPr>
        <p:spPr>
          <a:xfrm>
            <a:off x="802396" y="1274663"/>
            <a:ext cx="2651613" cy="1046440"/>
          </a:xfrm>
          <a:prstGeom prst="rect">
            <a:avLst/>
          </a:prstGeom>
          <a:solidFill>
            <a:schemeClr val="accent6">
              <a:lumMod val="20000"/>
              <a:lumOff val="80000"/>
            </a:schemeClr>
          </a:solidFill>
        </p:spPr>
        <p:txBody>
          <a:bodyPr wrap="square">
            <a:spAutoFit/>
          </a:bodyPr>
          <a:lstStyle/>
          <a:p>
            <a:r>
              <a:rPr lang="en-US" sz="1400" b="1" dirty="0" smtClean="0">
                <a:solidFill>
                  <a:schemeClr val="tx2"/>
                </a:solidFill>
                <a:latin typeface="Calibri" panose="020F0502020204030204" pitchFamily="34" charset="0"/>
              </a:rPr>
              <a:t>A Case </a:t>
            </a:r>
            <a:r>
              <a:rPr lang="en-US" sz="1200" dirty="0" smtClean="0">
                <a:latin typeface="Calibri" panose="020F0502020204030204" pitchFamily="34" charset="0"/>
              </a:rPr>
              <a:t>is something being tracked overtime.  In our  application, the cases are </a:t>
            </a:r>
            <a:r>
              <a:rPr lang="en-US" sz="1200" i="1" dirty="0" smtClean="0">
                <a:latin typeface="Calibri" panose="020F0502020204030204" pitchFamily="34" charset="0"/>
              </a:rPr>
              <a:t>Facilities and Mentees</a:t>
            </a:r>
            <a:r>
              <a:rPr lang="en-US" sz="1200" dirty="0" smtClean="0">
                <a:latin typeface="Calibri" panose="020F0502020204030204" pitchFamily="34" charset="0"/>
              </a:rPr>
              <a:t>.  All information entered is tracked at these levels.</a:t>
            </a:r>
            <a:endParaRPr lang="en-US" sz="1200" dirty="0">
              <a:latin typeface="Calibri" panose="020F0502020204030204" pitchFamily="34" charset="0"/>
            </a:endParaRPr>
          </a:p>
        </p:txBody>
      </p:sp>
      <p:pic>
        <p:nvPicPr>
          <p:cNvPr id="2050" name="Picture 2" descr="C:\Users\Andrea\Dropbox\Dimagi-TA\images\facility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60" y="1378783"/>
            <a:ext cx="4762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drea\Dropbox\Dimagi-TA\images\mente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60" y="2020175"/>
            <a:ext cx="4762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drea\Dropbox\Dimagi-TA\images\screenshots\SC20131114-153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008" y="3074278"/>
            <a:ext cx="757604" cy="113640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53" name="Picture 5" descr="C:\Users\Andrea\Dropbox\Dimagi-TA\images\screenshots\SC20131114-1536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094" y="2744713"/>
            <a:ext cx="1062037" cy="159305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54" name="Picture 6" descr="C:\Users\Andrea\Dropbox\Dimagi-TA\images\screenshots\SC20131114-1818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4172" y="2390134"/>
            <a:ext cx="1461512" cy="219226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55" name="Picture 7" descr="C:\Users\Andrea\Dropbox\Dimagi-TA\images\screenshots\SC20131114-1536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6617" y="1697671"/>
            <a:ext cx="1675342" cy="251301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2" name="Oval 31"/>
          <p:cNvSpPr>
            <a:spLocks noChangeArrowheads="1"/>
          </p:cNvSpPr>
          <p:nvPr/>
        </p:nvSpPr>
        <p:spPr bwMode="auto">
          <a:xfrm>
            <a:off x="258730" y="3418942"/>
            <a:ext cx="612190" cy="244599"/>
          </a:xfrm>
          <a:prstGeom prst="ellipse">
            <a:avLst/>
          </a:prstGeom>
          <a:noFill/>
          <a:ln w="127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662">
              <a:solidFill>
                <a:srgbClr val="FFFFFF"/>
              </a:solidFill>
              <a:latin typeface="Calibri" panose="020F0502020204030204" pitchFamily="34" charset="0"/>
            </a:endParaRPr>
          </a:p>
        </p:txBody>
      </p:sp>
      <p:sp>
        <p:nvSpPr>
          <p:cNvPr id="33" name="Oval 32"/>
          <p:cNvSpPr>
            <a:spLocks noChangeArrowheads="1"/>
          </p:cNvSpPr>
          <p:nvPr/>
        </p:nvSpPr>
        <p:spPr bwMode="auto">
          <a:xfrm>
            <a:off x="1246915" y="3243767"/>
            <a:ext cx="1415562" cy="297474"/>
          </a:xfrm>
          <a:prstGeom prst="ellipse">
            <a:avLst/>
          </a:prstGeom>
          <a:noFill/>
          <a:ln w="127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662">
              <a:solidFill>
                <a:srgbClr val="FFFFFF"/>
              </a:solidFill>
              <a:latin typeface="Calibri" panose="020F0502020204030204" pitchFamily="34" charset="0"/>
            </a:endParaRPr>
          </a:p>
        </p:txBody>
      </p:sp>
      <p:sp>
        <p:nvSpPr>
          <p:cNvPr id="34" name="Oval 33"/>
          <p:cNvSpPr>
            <a:spLocks noChangeArrowheads="1"/>
          </p:cNvSpPr>
          <p:nvPr/>
        </p:nvSpPr>
        <p:spPr bwMode="auto">
          <a:xfrm>
            <a:off x="2875927" y="2857055"/>
            <a:ext cx="1415562" cy="297474"/>
          </a:xfrm>
          <a:prstGeom prst="ellipse">
            <a:avLst/>
          </a:prstGeom>
          <a:noFill/>
          <a:ln w="127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662">
              <a:solidFill>
                <a:srgbClr val="FFFFFF"/>
              </a:solidFill>
              <a:latin typeface="Calibri" panose="020F0502020204030204" pitchFamily="34" charset="0"/>
            </a:endParaRPr>
          </a:p>
        </p:txBody>
      </p:sp>
      <p:sp>
        <p:nvSpPr>
          <p:cNvPr id="38" name="Right Arrow 37"/>
          <p:cNvSpPr>
            <a:spLocks noChangeArrowheads="1"/>
          </p:cNvSpPr>
          <p:nvPr/>
        </p:nvSpPr>
        <p:spPr bwMode="auto">
          <a:xfrm rot="-1676444">
            <a:off x="2469673" y="3348543"/>
            <a:ext cx="571530" cy="332896"/>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662">
              <a:solidFill>
                <a:srgbClr val="FFFFFF"/>
              </a:solidFill>
              <a:latin typeface="Calibri" panose="020F0502020204030204" pitchFamily="34" charset="0"/>
            </a:endParaRPr>
          </a:p>
        </p:txBody>
      </p:sp>
      <p:sp>
        <p:nvSpPr>
          <p:cNvPr id="42" name="TextBox 41"/>
          <p:cNvSpPr txBox="1"/>
          <p:nvPr/>
        </p:nvSpPr>
        <p:spPr>
          <a:xfrm>
            <a:off x="843356" y="5026222"/>
            <a:ext cx="1680796" cy="307777"/>
          </a:xfrm>
          <a:prstGeom prst="rect">
            <a:avLst/>
          </a:prstGeom>
          <a:solidFill>
            <a:schemeClr val="accent1"/>
          </a:solidFill>
          <a:ln>
            <a:noFill/>
          </a:ln>
        </p:spPr>
        <p:txBody>
          <a:bodyPr wrap="square">
            <a:spAutoFit/>
          </a:bodyPr>
          <a:lstStyle>
            <a:defPPr>
              <a:defRPr lang="en-US"/>
            </a:defPPr>
            <a:lvl1pPr algn="ctr">
              <a:defRPr sz="1400" b="1">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latin typeface="Arial" panose="020B0604020202020204" pitchFamily="34" charset="0"/>
                <a:ea typeface="ＭＳ Ｐゴシック" panose="020B0600070205080204" pitchFamily="34" charset="-128"/>
              </a:defRPr>
            </a:lvl2pPr>
            <a:lvl3pPr eaLnBrk="0" hangingPunct="0">
              <a:defRPr sz="2400">
                <a:latin typeface="Arial" panose="020B0604020202020204" pitchFamily="34" charset="0"/>
                <a:ea typeface="ＭＳ Ｐゴシック" panose="020B0600070205080204" pitchFamily="34" charset="-128"/>
              </a:defRPr>
            </a:lvl3pPr>
            <a:lvl4pPr eaLnBrk="0" hangingPunct="0">
              <a:defRPr sz="2400">
                <a:latin typeface="Arial" panose="020B0604020202020204" pitchFamily="34" charset="0"/>
                <a:ea typeface="ＭＳ Ｐゴシック" panose="020B0600070205080204" pitchFamily="34" charset="-128"/>
              </a:defRPr>
            </a:lvl4pPr>
            <a:lvl5pPr eaLnBrk="0" hangingPunct="0">
              <a:defRPr sz="2400">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dirty="0"/>
              <a:t>Case List</a:t>
            </a:r>
          </a:p>
        </p:txBody>
      </p:sp>
      <p:sp>
        <p:nvSpPr>
          <p:cNvPr id="43" name="TextBox 42"/>
          <p:cNvSpPr txBox="1"/>
          <p:nvPr/>
        </p:nvSpPr>
        <p:spPr>
          <a:xfrm>
            <a:off x="4405684" y="4977054"/>
            <a:ext cx="1680796" cy="307777"/>
          </a:xfrm>
          <a:prstGeom prst="rect">
            <a:avLst/>
          </a:prstGeom>
          <a:solidFill>
            <a:schemeClr val="accent1"/>
          </a:solidFill>
          <a:ln>
            <a:noFill/>
          </a:ln>
        </p:spPr>
        <p:txBody>
          <a:bodyPr wrap="square">
            <a:spAutoFit/>
          </a:bodyPr>
          <a:lstStyle>
            <a:defPPr>
              <a:defRPr lang="en-US"/>
            </a:defPPr>
            <a:lvl1pPr algn="ctr">
              <a:defRPr sz="1400" b="1">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latin typeface="Arial" panose="020B0604020202020204" pitchFamily="34" charset="0"/>
                <a:ea typeface="ＭＳ Ｐゴシック" panose="020B0600070205080204" pitchFamily="34" charset="-128"/>
              </a:defRPr>
            </a:lvl2pPr>
            <a:lvl3pPr eaLnBrk="0" hangingPunct="0">
              <a:defRPr sz="2400">
                <a:latin typeface="Arial" panose="020B0604020202020204" pitchFamily="34" charset="0"/>
                <a:ea typeface="ＭＳ Ｐゴシック" panose="020B0600070205080204" pitchFamily="34" charset="-128"/>
              </a:defRPr>
            </a:lvl3pPr>
            <a:lvl4pPr eaLnBrk="0" hangingPunct="0">
              <a:defRPr sz="2400">
                <a:latin typeface="Arial" panose="020B0604020202020204" pitchFamily="34" charset="0"/>
                <a:ea typeface="ＭＳ Ｐゴシック" panose="020B0600070205080204" pitchFamily="34" charset="-128"/>
              </a:defRPr>
            </a:lvl4pPr>
            <a:lvl5pPr eaLnBrk="0" hangingPunct="0">
              <a:defRPr sz="2400">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dirty="0"/>
              <a:t>Case Details</a:t>
            </a:r>
          </a:p>
        </p:txBody>
      </p:sp>
      <p:pic>
        <p:nvPicPr>
          <p:cNvPr id="44" name="Picture 2" descr="C:\Users\Andrea\Dropbox\Dimagi-TA\images\screenshots\SC20131114-1536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5727" y="5294705"/>
            <a:ext cx="1675798" cy="251369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45" name="Picture 3" descr="C:\Users\Andrea\Dropbox\Dimagi-TA\images\screenshots\SC20131114-1818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353" y="5344500"/>
            <a:ext cx="1675799" cy="251369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6" name="Rectangle 45"/>
          <p:cNvSpPr/>
          <p:nvPr/>
        </p:nvSpPr>
        <p:spPr>
          <a:xfrm>
            <a:off x="3674928" y="7858198"/>
            <a:ext cx="2940808" cy="774315"/>
          </a:xfrm>
          <a:prstGeom prst="rect">
            <a:avLst/>
          </a:prstGeom>
          <a:solidFill>
            <a:schemeClr val="accent1">
              <a:lumMod val="40000"/>
              <a:lumOff val="60000"/>
            </a:schemeClr>
          </a:solidFill>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108" i="1" dirty="0" smtClean="0">
                <a:latin typeface="Calibri" panose="020F0502020204030204" pitchFamily="34" charset="0"/>
              </a:rPr>
              <a:t>The case details gives you information about each facility and mentee.  It is important to browse the information before moving forward to make sure you have the correct case.</a:t>
            </a:r>
            <a:endParaRPr lang="en-US" sz="1108" i="1" dirty="0">
              <a:latin typeface="Calibri" panose="020F0502020204030204" pitchFamily="34" charset="0"/>
            </a:endParaRPr>
          </a:p>
        </p:txBody>
      </p:sp>
      <p:sp>
        <p:nvSpPr>
          <p:cNvPr id="47" name="Rectangle 46"/>
          <p:cNvSpPr/>
          <p:nvPr/>
        </p:nvSpPr>
        <p:spPr>
          <a:xfrm>
            <a:off x="727787" y="8067774"/>
            <a:ext cx="1947496" cy="433324"/>
          </a:xfrm>
          <a:prstGeom prst="rect">
            <a:avLst/>
          </a:prstGeom>
          <a:solidFill>
            <a:schemeClr val="accent1">
              <a:lumMod val="40000"/>
              <a:lumOff val="60000"/>
            </a:schemeClr>
          </a:solidFill>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108" i="1" dirty="0" smtClean="0">
                <a:latin typeface="Calibri" panose="020F0502020204030204" pitchFamily="34" charset="0"/>
              </a:rPr>
              <a:t>The case list</a:t>
            </a:r>
            <a:r>
              <a:rPr lang="en-US" sz="1108" i="1" dirty="0">
                <a:latin typeface="Calibri" panose="020F0502020204030204" pitchFamily="34" charset="0"/>
              </a:rPr>
              <a:t> </a:t>
            </a:r>
            <a:r>
              <a:rPr lang="en-US" sz="1108" i="1" dirty="0" smtClean="0">
                <a:latin typeface="Calibri" panose="020F0502020204030204" pitchFamily="34" charset="0"/>
              </a:rPr>
              <a:t>provides all of the cases for a given module.</a:t>
            </a:r>
            <a:endParaRPr lang="en-US" sz="1108" i="1" dirty="0">
              <a:latin typeface="Calibri" panose="020F0502020204030204" pitchFamily="34" charset="0"/>
            </a:endParaRPr>
          </a:p>
        </p:txBody>
      </p:sp>
    </p:spTree>
    <p:extLst>
      <p:ext uri="{BB962C8B-B14F-4D97-AF65-F5344CB8AC3E}">
        <p14:creationId xmlns:p14="http://schemas.microsoft.com/office/powerpoint/2010/main" val="4278473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navig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011" y="1491039"/>
            <a:ext cx="2168431" cy="32531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Callout 5"/>
          <p:cNvSpPr/>
          <p:nvPr/>
        </p:nvSpPr>
        <p:spPr>
          <a:xfrm>
            <a:off x="4396222" y="79249"/>
            <a:ext cx="2295303" cy="91135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I Navigate in </a:t>
            </a:r>
            <a:r>
              <a:rPr lang="en-US" dirty="0" err="1" smtClean="0"/>
              <a:t>CommCare</a:t>
            </a:r>
            <a:r>
              <a:rPr lang="en-US" dirty="0" smtClean="0"/>
              <a:t>?</a:t>
            </a:r>
            <a:endParaRPr lang="en-US" dirty="0"/>
          </a:p>
        </p:txBody>
      </p:sp>
      <p:sp>
        <p:nvSpPr>
          <p:cNvPr id="8" name="Title 1"/>
          <p:cNvSpPr txBox="1">
            <a:spLocks/>
          </p:cNvSpPr>
          <p:nvPr/>
        </p:nvSpPr>
        <p:spPr>
          <a:xfrm>
            <a:off x="-43961" y="0"/>
            <a:ext cx="464526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ea typeface="ＭＳ Ｐゴシック" panose="020B0600070205080204" pitchFamily="34" charset="-128"/>
                <a:cs typeface="Times New Roman" panose="02020603050405020304" pitchFamily="18" charset="0"/>
              </a:rPr>
              <a:t>6. Filling in Data</a:t>
            </a:r>
            <a:endParaRPr lang="en-US" sz="4000" dirty="0" smtClean="0">
              <a:solidFill>
                <a:schemeClr val="tx2"/>
              </a:solidFill>
              <a:ea typeface="ＭＳ Ｐゴシック" panose="020B0600070205080204" pitchFamily="34" charset="-128"/>
            </a:endParaRPr>
          </a:p>
        </p:txBody>
      </p:sp>
      <p:pic>
        <p:nvPicPr>
          <p:cNvPr id="19" name="Content Placeholder 5" descr="SC20130222-094747.png"/>
          <p:cNvPicPr>
            <a:picLocks noChangeAspect="1"/>
          </p:cNvPicPr>
          <p:nvPr/>
        </p:nvPicPr>
        <p:blipFill rotWithShape="1">
          <a:blip r:embed="rId3">
            <a:extLst>
              <a:ext uri="{28A0092B-C50C-407E-A947-70E740481C1C}">
                <a14:useLocalDpi xmlns:a14="http://schemas.microsoft.com/office/drawing/2010/main" val="0"/>
              </a:ext>
            </a:extLst>
          </a:blip>
          <a:srcRect b="52788"/>
          <a:stretch/>
        </p:blipFill>
        <p:spPr>
          <a:xfrm>
            <a:off x="4359763" y="1931260"/>
            <a:ext cx="1422888" cy="1066801"/>
          </a:xfrm>
          <a:prstGeom prst="rect">
            <a:avLst/>
          </a:prstGeom>
          <a:ln>
            <a:solidFill>
              <a:schemeClr val="tx1"/>
            </a:solidFill>
            <a:miter lim="800000"/>
            <a:headEnd/>
            <a:tailEnd/>
          </a:ln>
        </p:spPr>
      </p:pic>
      <p:sp>
        <p:nvSpPr>
          <p:cNvPr id="20" name="TextBox 19"/>
          <p:cNvSpPr txBox="1"/>
          <p:nvPr/>
        </p:nvSpPr>
        <p:spPr>
          <a:xfrm>
            <a:off x="884829" y="838200"/>
            <a:ext cx="1680796" cy="523220"/>
          </a:xfrm>
          <a:prstGeom prst="rect">
            <a:avLst/>
          </a:prstGeom>
          <a:solidFill>
            <a:schemeClr val="accent1"/>
          </a:solidFill>
          <a:ln>
            <a:noFill/>
          </a:ln>
        </p:spPr>
        <p:txBody>
          <a:bodyPr wrap="square">
            <a:spAutoFit/>
          </a:bodyPr>
          <a:lstStyle>
            <a:defPPr>
              <a:defRPr lang="en-US"/>
            </a:defPPr>
            <a:lvl1pPr algn="ctr">
              <a:defRPr sz="1400" b="1">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latin typeface="Arial" panose="020B0604020202020204" pitchFamily="34" charset="0"/>
                <a:ea typeface="ＭＳ Ｐゴシック" panose="020B0600070205080204" pitchFamily="34" charset="-128"/>
              </a:defRPr>
            </a:lvl2pPr>
            <a:lvl3pPr eaLnBrk="0" hangingPunct="0">
              <a:defRPr sz="2400">
                <a:latin typeface="Arial" panose="020B0604020202020204" pitchFamily="34" charset="0"/>
                <a:ea typeface="ＭＳ Ｐゴシック" panose="020B0600070205080204" pitchFamily="34" charset="-128"/>
              </a:defRPr>
            </a:lvl3pPr>
            <a:lvl4pPr eaLnBrk="0" hangingPunct="0">
              <a:defRPr sz="2400">
                <a:latin typeface="Arial" panose="020B0604020202020204" pitchFamily="34" charset="0"/>
                <a:ea typeface="ＭＳ Ｐゴシック" panose="020B0600070205080204" pitchFamily="34" charset="-128"/>
              </a:defRPr>
            </a:lvl4pPr>
            <a:lvl5pPr eaLnBrk="0" hangingPunct="0">
              <a:defRPr sz="2400">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dirty="0"/>
              <a:t>Swiping to next question</a:t>
            </a:r>
          </a:p>
        </p:txBody>
      </p:sp>
      <p:sp>
        <p:nvSpPr>
          <p:cNvPr id="21" name="Rectangle 20"/>
          <p:cNvSpPr/>
          <p:nvPr/>
        </p:nvSpPr>
        <p:spPr>
          <a:xfrm>
            <a:off x="3383573" y="3042332"/>
            <a:ext cx="3165231" cy="1384995"/>
          </a:xfrm>
          <a:prstGeom prst="rect">
            <a:avLst/>
          </a:prstGeom>
          <a:solidFill>
            <a:schemeClr val="accent1">
              <a:lumMod val="40000"/>
              <a:lumOff val="60000"/>
            </a:schemeClr>
          </a:solid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dirty="0">
                <a:latin typeface="Calibri" panose="020F0502020204030204" pitchFamily="34" charset="0"/>
              </a:rPr>
              <a:t>When you reach a GPS question, </a:t>
            </a:r>
            <a:r>
              <a:rPr lang="en-US" sz="1200" dirty="0" smtClean="0">
                <a:latin typeface="Calibri" panose="020F0502020204030204" pitchFamily="34" charset="0"/>
              </a:rPr>
              <a:t>you will </a:t>
            </a:r>
            <a:r>
              <a:rPr lang="en-US" sz="1200" dirty="0">
                <a:latin typeface="Calibri" panose="020F0502020204030204" pitchFamily="34" charset="0"/>
              </a:rPr>
              <a:t>be presented with a "Record Location" button. </a:t>
            </a:r>
            <a:r>
              <a:rPr lang="en-US" sz="1200" dirty="0" smtClean="0">
                <a:latin typeface="Calibri" panose="020F0502020204030204" pitchFamily="34" charset="0"/>
              </a:rPr>
              <a:t>Once </a:t>
            </a:r>
            <a:r>
              <a:rPr lang="en-US" sz="1200" dirty="0">
                <a:latin typeface="Calibri" panose="020F0502020204030204" pitchFamily="34" charset="0"/>
              </a:rPr>
              <a:t>the location is displayed in your form, you simply swipe to go on to the next screen.  Selecting "Record Location" again will re-initiate the GPS capture process and can overwrite the first set of coordinates</a:t>
            </a:r>
            <a:r>
              <a:rPr lang="en-US" sz="1200" dirty="0" smtClean="0">
                <a:latin typeface="Calibri" panose="020F0502020204030204" pitchFamily="34" charset="0"/>
              </a:rPr>
              <a:t>.</a:t>
            </a:r>
            <a:endParaRPr lang="en-US" sz="1200" dirty="0">
              <a:latin typeface="Calibri" panose="020F0502020204030204" pitchFamily="34" charset="0"/>
            </a:endParaRPr>
          </a:p>
        </p:txBody>
      </p:sp>
      <p:sp>
        <p:nvSpPr>
          <p:cNvPr id="22" name="TextBox 21"/>
          <p:cNvSpPr txBox="1"/>
          <p:nvPr/>
        </p:nvSpPr>
        <p:spPr>
          <a:xfrm>
            <a:off x="4359763" y="1491039"/>
            <a:ext cx="1680796" cy="307777"/>
          </a:xfrm>
          <a:prstGeom prst="rect">
            <a:avLst/>
          </a:prstGeom>
          <a:solidFill>
            <a:schemeClr val="accent1"/>
          </a:solidFill>
          <a:ln>
            <a:noFill/>
          </a:ln>
        </p:spPr>
        <p:txBody>
          <a:bodyPr wrap="square">
            <a:spAutoFit/>
          </a:bodyPr>
          <a:lstStyle>
            <a:defPPr>
              <a:defRPr lang="en-US"/>
            </a:defPPr>
            <a:lvl1pPr algn="ctr">
              <a:defRPr sz="1400" b="1">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latin typeface="Arial" panose="020B0604020202020204" pitchFamily="34" charset="0"/>
                <a:ea typeface="ＭＳ Ｐゴシック" panose="020B0600070205080204" pitchFamily="34" charset="-128"/>
              </a:defRPr>
            </a:lvl2pPr>
            <a:lvl3pPr eaLnBrk="0" hangingPunct="0">
              <a:defRPr sz="2400">
                <a:latin typeface="Arial" panose="020B0604020202020204" pitchFamily="34" charset="0"/>
                <a:ea typeface="ＭＳ Ｐゴシック" panose="020B0600070205080204" pitchFamily="34" charset="-128"/>
              </a:defRPr>
            </a:lvl3pPr>
            <a:lvl4pPr eaLnBrk="0" hangingPunct="0">
              <a:defRPr sz="2400">
                <a:latin typeface="Arial" panose="020B0604020202020204" pitchFamily="34" charset="0"/>
                <a:ea typeface="ＭＳ Ｐゴシック" panose="020B0600070205080204" pitchFamily="34" charset="-128"/>
              </a:defRPr>
            </a:lvl4pPr>
            <a:lvl5pPr eaLnBrk="0" hangingPunct="0">
              <a:defRPr sz="2400">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dirty="0"/>
              <a:t>GPS Questions</a:t>
            </a:r>
          </a:p>
        </p:txBody>
      </p:sp>
      <p:pic>
        <p:nvPicPr>
          <p:cNvPr id="39" name="Picture 14" descr="save 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545" y="5715000"/>
            <a:ext cx="1315278" cy="19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5"/>
          <p:cNvSpPr>
            <a:spLocks noChangeArrowheads="1"/>
          </p:cNvSpPr>
          <p:nvPr/>
        </p:nvSpPr>
        <p:spPr bwMode="auto">
          <a:xfrm>
            <a:off x="2062956" y="6175738"/>
            <a:ext cx="4741482" cy="1384995"/>
          </a:xfrm>
          <a:prstGeom prst="rect">
            <a:avLst/>
          </a:prstGeom>
          <a:solidFill>
            <a:schemeClr val="accent1">
              <a:lumMod val="20000"/>
              <a:lumOff val="80000"/>
            </a:schemeClr>
          </a:solidFill>
          <a:ln>
            <a:noFill/>
          </a:ln>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dirty="0" smtClean="0">
                <a:latin typeface="Calibri" panose="020F0502020204030204" pitchFamily="34" charset="0"/>
              </a:rPr>
              <a:t>Pressing </a:t>
            </a:r>
            <a:r>
              <a:rPr lang="en-US" sz="1200" dirty="0">
                <a:latin typeface="Calibri" panose="020F0502020204030204" pitchFamily="34" charset="0"/>
              </a:rPr>
              <a:t>the </a:t>
            </a:r>
            <a:r>
              <a:rPr lang="en-US" sz="1200" b="1" dirty="0">
                <a:latin typeface="Calibri" panose="020F0502020204030204" pitchFamily="34" charset="0"/>
              </a:rPr>
              <a:t>back button </a:t>
            </a:r>
            <a:r>
              <a:rPr lang="en-US" sz="1200" dirty="0">
                <a:latin typeface="Calibri" panose="020F0502020204030204" pitchFamily="34" charset="0"/>
              </a:rPr>
              <a:t>during form entry results in a popup asking whether changes to the form should be saved. you will get three </a:t>
            </a:r>
            <a:r>
              <a:rPr lang="en-US" sz="1200" dirty="0" smtClean="0">
                <a:latin typeface="Calibri" panose="020F0502020204030204" pitchFamily="34" charset="0"/>
              </a:rPr>
              <a:t>options:</a:t>
            </a:r>
            <a:endParaRPr lang="en-US" sz="1200" dirty="0">
              <a:latin typeface="Calibri" panose="020F0502020204030204" pitchFamily="34" charset="0"/>
            </a:endParaRPr>
          </a:p>
          <a:p>
            <a:pPr marL="685800" lvl="1" indent="-228600" eaLnBrk="1" hangingPunct="1">
              <a:buFont typeface="+mj-lt"/>
              <a:buAutoNum type="arabicPeriod"/>
            </a:pPr>
            <a:r>
              <a:rPr lang="en-US" sz="1200" b="1" dirty="0" smtClean="0">
                <a:latin typeface="Calibri" panose="020F0502020204030204" pitchFamily="34" charset="0"/>
              </a:rPr>
              <a:t>Save </a:t>
            </a:r>
            <a:r>
              <a:rPr lang="en-US" sz="1200" b="1" dirty="0">
                <a:latin typeface="Calibri" panose="020F0502020204030204" pitchFamily="34" charset="0"/>
              </a:rPr>
              <a:t>Changes: </a:t>
            </a:r>
            <a:r>
              <a:rPr lang="en-US" sz="1200" dirty="0">
                <a:latin typeface="Calibri" panose="020F0502020204030204" pitchFamily="34" charset="0"/>
              </a:rPr>
              <a:t>the current form will be saved and marked as incomplete</a:t>
            </a:r>
            <a:r>
              <a:rPr lang="en-US" sz="1200" b="1" dirty="0">
                <a:latin typeface="Calibri" panose="020F0502020204030204" pitchFamily="34" charset="0"/>
              </a:rPr>
              <a:t>.</a:t>
            </a:r>
          </a:p>
          <a:p>
            <a:pPr marL="685800" lvl="1" indent="-228600" eaLnBrk="1" hangingPunct="1">
              <a:buFont typeface="+mj-lt"/>
              <a:buAutoNum type="arabicPeriod"/>
            </a:pPr>
            <a:r>
              <a:rPr lang="en-US" sz="1200" b="1" dirty="0" smtClean="0">
                <a:latin typeface="Calibri" panose="020F0502020204030204" pitchFamily="34" charset="0"/>
              </a:rPr>
              <a:t>Ignore </a:t>
            </a:r>
            <a:r>
              <a:rPr lang="en-US" sz="1200" b="1" dirty="0">
                <a:latin typeface="Calibri" panose="020F0502020204030204" pitchFamily="34" charset="0"/>
              </a:rPr>
              <a:t>Changes: </a:t>
            </a:r>
            <a:r>
              <a:rPr lang="en-US" sz="1200" dirty="0">
                <a:latin typeface="Calibri" panose="020F0502020204030204" pitchFamily="34" charset="0"/>
              </a:rPr>
              <a:t>deletes any changes you made/data you entered and brings you back to the home screen</a:t>
            </a:r>
          </a:p>
          <a:p>
            <a:pPr marL="685800" lvl="1" indent="-228600" eaLnBrk="1" hangingPunct="1">
              <a:buFont typeface="+mj-lt"/>
              <a:buAutoNum type="arabicPeriod"/>
            </a:pPr>
            <a:r>
              <a:rPr lang="en-US" sz="1200" b="1" dirty="0" smtClean="0">
                <a:latin typeface="Calibri" panose="020F0502020204030204" pitchFamily="34" charset="0"/>
              </a:rPr>
              <a:t>Cancel</a:t>
            </a:r>
            <a:r>
              <a:rPr lang="en-US" sz="1200" dirty="0">
                <a:latin typeface="Calibri" panose="020F0502020204030204" pitchFamily="34" charset="0"/>
              </a:rPr>
              <a:t>: brings you back to the form you were working on</a:t>
            </a:r>
            <a:r>
              <a:rPr lang="en-US" sz="1200" b="1" dirty="0">
                <a:latin typeface="Calibri" panose="020F0502020204030204" pitchFamily="34" charset="0"/>
              </a:rPr>
              <a:t> </a:t>
            </a:r>
          </a:p>
        </p:txBody>
      </p:sp>
      <p:sp>
        <p:nvSpPr>
          <p:cNvPr id="45" name="Right Arrow 44"/>
          <p:cNvSpPr>
            <a:spLocks noChangeArrowheads="1"/>
          </p:cNvSpPr>
          <p:nvPr/>
        </p:nvSpPr>
        <p:spPr bwMode="auto">
          <a:xfrm>
            <a:off x="1739716" y="6535340"/>
            <a:ext cx="571530" cy="332896"/>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662">
              <a:solidFill>
                <a:srgbClr val="FFFFFF"/>
              </a:solidFill>
              <a:latin typeface="Calibri" panose="020F0502020204030204" pitchFamily="34" charset="0"/>
            </a:endParaRPr>
          </a:p>
        </p:txBody>
      </p:sp>
    </p:spTree>
    <p:extLst>
      <p:ext uri="{BB962C8B-B14F-4D97-AF65-F5344CB8AC3E}">
        <p14:creationId xmlns:p14="http://schemas.microsoft.com/office/powerpoint/2010/main" val="3442374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97523" y="1828800"/>
            <a:ext cx="5697415" cy="6034454"/>
          </a:xfrm>
          <a:prstGeom prst="rect">
            <a:avLst/>
          </a:prstGeom>
        </p:spPr>
        <p:txBody>
          <a:bodyPr>
            <a:norm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Char char="•"/>
            </a:pPr>
            <a:endParaRPr lang="en-US" sz="2954">
              <a:latin typeface="Calibri" panose="020F0502020204030204" pitchFamily="34" charset="0"/>
            </a:endParaRPr>
          </a:p>
        </p:txBody>
      </p:sp>
      <p:sp>
        <p:nvSpPr>
          <p:cNvPr id="44036" name="Rectangle 9"/>
          <p:cNvSpPr>
            <a:spLocks noChangeArrowheads="1"/>
          </p:cNvSpPr>
          <p:nvPr/>
        </p:nvSpPr>
        <p:spPr bwMode="auto">
          <a:xfrm>
            <a:off x="803031" y="2451589"/>
            <a:ext cx="5580185" cy="222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th-TH" sz="1400" b="1" dirty="0">
              <a:solidFill>
                <a:schemeClr val="tx2"/>
              </a:solidFill>
              <a:latin typeface="Cordia New" panose="020B0304020202020204" pitchFamily="34" charset="-34"/>
            </a:endParaRPr>
          </a:p>
          <a:p>
            <a:pPr algn="just" eaLnBrk="1" hangingPunct="1"/>
            <a:endParaRPr lang="en-US" sz="1108" dirty="0">
              <a:latin typeface="Calibri" panose="020F0502020204030204" pitchFamily="34" charset="0"/>
            </a:endParaRPr>
          </a:p>
          <a:p>
            <a:pPr algn="just" eaLnBrk="1" hangingPunct="1"/>
            <a:endParaRPr lang="th-TH" sz="1400" b="1" dirty="0">
              <a:solidFill>
                <a:schemeClr val="tx2"/>
              </a:solidFill>
              <a:latin typeface="Cordia New" panose="020B0304020202020204" pitchFamily="34" charset="-34"/>
            </a:endParaRPr>
          </a:p>
          <a:p>
            <a:pPr algn="just" eaLnBrk="1" hangingPunct="1"/>
            <a:endParaRPr lang="th-TH" sz="1108" b="1" dirty="0">
              <a:latin typeface="Cordia New" panose="020B0304020202020204" pitchFamily="34" charset="-34"/>
            </a:endParaRPr>
          </a:p>
          <a:p>
            <a:pPr algn="just" eaLnBrk="1" hangingPunct="1"/>
            <a:endParaRPr lang="th-TH" sz="1108" dirty="0">
              <a:latin typeface="Cordia New" panose="020B0304020202020204" pitchFamily="34" charset="-34"/>
            </a:endParaRPr>
          </a:p>
          <a:p>
            <a:pPr algn="just" eaLnBrk="1" hangingPunct="1"/>
            <a:endParaRPr lang="th-TH" sz="1108" dirty="0">
              <a:latin typeface="Cordia New" panose="020B0304020202020204" pitchFamily="34" charset="-34"/>
            </a:endParaRPr>
          </a:p>
          <a:p>
            <a:pPr algn="just" eaLnBrk="1" hangingPunct="1"/>
            <a:endParaRPr lang="th-TH" sz="1108" dirty="0">
              <a:latin typeface="Cordia New" panose="020B0304020202020204" pitchFamily="34" charset="-34"/>
            </a:endParaRPr>
          </a:p>
          <a:p>
            <a:pPr algn="just" eaLnBrk="1" hangingPunct="1"/>
            <a:endParaRPr lang="th-TH" sz="1108" dirty="0">
              <a:latin typeface="Cordia New" panose="020B0304020202020204" pitchFamily="34" charset="-34"/>
            </a:endParaRPr>
          </a:p>
          <a:p>
            <a:pPr algn="just" eaLnBrk="1" hangingPunct="1"/>
            <a:endParaRPr lang="th-TH" sz="1108" dirty="0">
              <a:latin typeface="Cordia New" panose="020B0304020202020204" pitchFamily="34" charset="-34"/>
            </a:endParaRPr>
          </a:p>
          <a:p>
            <a:pPr algn="just" eaLnBrk="1" hangingPunct="1"/>
            <a:endParaRPr lang="th-TH" sz="1108" dirty="0">
              <a:latin typeface="Cordia New" panose="020B0304020202020204" pitchFamily="34" charset="-34"/>
            </a:endParaRPr>
          </a:p>
          <a:p>
            <a:pPr algn="just" eaLnBrk="1" hangingPunct="1"/>
            <a:endParaRPr lang="th-TH" sz="1108" dirty="0">
              <a:latin typeface="Cordia New" panose="020B0304020202020204" pitchFamily="34" charset="-34"/>
            </a:endParaRPr>
          </a:p>
          <a:p>
            <a:pPr algn="just" eaLnBrk="1" hangingPunct="1"/>
            <a:r>
              <a:rPr lang="en-US" sz="1108" dirty="0">
                <a:latin typeface="Calibri" panose="020F0502020204030204" pitchFamily="34" charset="0"/>
              </a:rPr>
              <a:t> </a:t>
            </a:r>
          </a:p>
        </p:txBody>
      </p:sp>
      <p:sp>
        <p:nvSpPr>
          <p:cNvPr id="5" name="TextBox 4"/>
          <p:cNvSpPr txBox="1"/>
          <p:nvPr/>
        </p:nvSpPr>
        <p:spPr>
          <a:xfrm>
            <a:off x="81889" y="685800"/>
            <a:ext cx="4713022" cy="738664"/>
          </a:xfrm>
          <a:prstGeom prst="rect">
            <a:avLst/>
          </a:prstGeom>
          <a:solidFill>
            <a:schemeClr val="accent1">
              <a:lumMod val="20000"/>
              <a:lumOff val="80000"/>
            </a:schemeClr>
          </a:solidFill>
          <a:ln w="28575">
            <a:solidFill>
              <a:schemeClr val="tx2">
                <a:lumMod val="20000"/>
                <a:lumOff val="80000"/>
              </a:schemeClr>
            </a:solid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sz="1400" i="1" baseline="30000" dirty="0">
                <a:solidFill>
                  <a:srgbClr val="000000"/>
                </a:solidFill>
                <a:latin typeface="Calibri" panose="020F0502020204030204" pitchFamily="34" charset="0"/>
              </a:rPr>
              <a:t>There are a number of ways for the </a:t>
            </a:r>
            <a:r>
              <a:rPr lang="en-US" sz="1400" i="1" baseline="30000" dirty="0" err="1">
                <a:solidFill>
                  <a:srgbClr val="000000"/>
                </a:solidFill>
                <a:latin typeface="Calibri" panose="020F0502020204030204" pitchFamily="34" charset="0"/>
              </a:rPr>
              <a:t>CommCare</a:t>
            </a:r>
            <a:r>
              <a:rPr lang="en-US" sz="1400" i="1" baseline="30000" dirty="0">
                <a:solidFill>
                  <a:srgbClr val="000000"/>
                </a:solidFill>
                <a:latin typeface="Calibri" panose="020F0502020204030204" pitchFamily="34" charset="0"/>
              </a:rPr>
              <a:t> application to end up in a non-functional state. This document outlines a triage procedure for resolving a problem you are experiencing. If you still can't resolve your problem or your problem isn't listed below, please email the </a:t>
            </a:r>
            <a:r>
              <a:rPr lang="en-US" sz="1400" i="1" baseline="30000" dirty="0" err="1">
                <a:solidFill>
                  <a:srgbClr val="000000"/>
                </a:solidFill>
                <a:latin typeface="Calibri" panose="020F0502020204030204" pitchFamily="34" charset="0"/>
              </a:rPr>
              <a:t>CommCare</a:t>
            </a:r>
            <a:r>
              <a:rPr lang="en-US" sz="1400" i="1" baseline="30000" dirty="0">
                <a:solidFill>
                  <a:srgbClr val="000000"/>
                </a:solidFill>
                <a:latin typeface="Calibri" panose="020F0502020204030204" pitchFamily="34" charset="0"/>
              </a:rPr>
              <a:t> users Google group </a:t>
            </a:r>
            <a:r>
              <a:rPr lang="en-US" sz="1400" b="1" i="1" baseline="30000" dirty="0">
                <a:solidFill>
                  <a:srgbClr val="000000"/>
                </a:solidFill>
                <a:latin typeface="Calibri" panose="020F0502020204030204" pitchFamily="34" charset="0"/>
              </a:rPr>
              <a:t>(commcare-users@googlegroups.com) </a:t>
            </a:r>
            <a:r>
              <a:rPr lang="en-US" sz="1400" i="1" baseline="30000" dirty="0">
                <a:solidFill>
                  <a:srgbClr val="000000"/>
                </a:solidFill>
                <a:latin typeface="Calibri" panose="020F0502020204030204" pitchFamily="34" charset="0"/>
              </a:rPr>
              <a:t>with the details of your </a:t>
            </a:r>
            <a:r>
              <a:rPr lang="en-US" sz="1400" i="1" baseline="30000" dirty="0" smtClean="0">
                <a:solidFill>
                  <a:srgbClr val="000000"/>
                </a:solidFill>
                <a:latin typeface="Calibri" panose="020F0502020204030204" pitchFamily="34" charset="0"/>
              </a:rPr>
              <a:t>problem.</a:t>
            </a:r>
            <a:endParaRPr lang="en-US" sz="1400" i="1" dirty="0">
              <a:solidFill>
                <a:srgbClr val="000000"/>
              </a:solidFill>
              <a:latin typeface="Calibri" panose="020F0502020204030204" pitchFamily="34" charset="0"/>
            </a:endParaRPr>
          </a:p>
        </p:txBody>
      </p:sp>
      <p:sp>
        <p:nvSpPr>
          <p:cNvPr id="7" name="Title 1"/>
          <p:cNvSpPr txBox="1">
            <a:spLocks/>
          </p:cNvSpPr>
          <p:nvPr/>
        </p:nvSpPr>
        <p:spPr>
          <a:xfrm>
            <a:off x="-43961" y="0"/>
            <a:ext cx="4621823" cy="685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ea typeface="ＭＳ Ｐゴシック" panose="020B0600070205080204" pitchFamily="34" charset="-128"/>
                <a:cs typeface="Times New Roman" panose="02020603050405020304" pitchFamily="18" charset="0"/>
              </a:rPr>
              <a:t>7. Trouble Shooting</a:t>
            </a:r>
            <a:endParaRPr lang="en-US" sz="4000" dirty="0" smtClean="0">
              <a:solidFill>
                <a:schemeClr val="tx2"/>
              </a:solidFill>
              <a:ea typeface="ＭＳ Ｐゴシック" panose="020B0600070205080204" pitchFamily="34" charset="-128"/>
            </a:endParaRPr>
          </a:p>
        </p:txBody>
      </p:sp>
      <p:sp>
        <p:nvSpPr>
          <p:cNvPr id="6" name="Rectangle 5"/>
          <p:cNvSpPr/>
          <p:nvPr/>
        </p:nvSpPr>
        <p:spPr>
          <a:xfrm>
            <a:off x="4724400" y="5629653"/>
            <a:ext cx="1981200" cy="3293209"/>
          </a:xfrm>
          <a:prstGeom prst="rect">
            <a:avLst/>
          </a:prstGeom>
          <a:noFill/>
          <a:ln w="28575">
            <a:solidFill>
              <a:schemeClr val="tx2">
                <a:lumMod val="20000"/>
                <a:lumOff val="80000"/>
              </a:schemeClr>
            </a:solidFill>
          </a:ln>
        </p:spPr>
        <p:txBody>
          <a:bodyPr wrap="square">
            <a:spAutoFit/>
          </a:bodyPr>
          <a:lstStyle/>
          <a:p>
            <a:pPr algn="just"/>
            <a:r>
              <a:rPr lang="en-US" sz="1400" b="1" dirty="0" err="1">
                <a:solidFill>
                  <a:schemeClr val="tx2"/>
                </a:solidFill>
                <a:latin typeface="Calibri" panose="020F0502020204030204" pitchFamily="34" charset="0"/>
              </a:rPr>
              <a:t>CommCare</a:t>
            </a:r>
            <a:r>
              <a:rPr lang="en-US" sz="1400" b="1" dirty="0">
                <a:solidFill>
                  <a:schemeClr val="tx2"/>
                </a:solidFill>
                <a:latin typeface="Calibri" panose="020F0502020204030204" pitchFamily="34" charset="0"/>
              </a:rPr>
              <a:t> Application is Not Installed</a:t>
            </a:r>
            <a:endParaRPr lang="th-TH" sz="1400" b="1" dirty="0">
              <a:solidFill>
                <a:schemeClr val="tx2"/>
              </a:solidFill>
              <a:latin typeface="Cordia New" panose="020B0304020202020204" pitchFamily="34" charset="-34"/>
            </a:endParaRPr>
          </a:p>
          <a:p>
            <a:pPr algn="just"/>
            <a:r>
              <a:rPr lang="en-US" sz="1200" dirty="0">
                <a:latin typeface="Calibri" panose="020F0502020204030204" pitchFamily="34" charset="0"/>
              </a:rPr>
              <a:t>When trying to install, you receive a message stating "A serious problem </a:t>
            </a:r>
            <a:r>
              <a:rPr lang="en-US" sz="1200" dirty="0" err="1">
                <a:latin typeface="Calibri" panose="020F0502020204030204" pitchFamily="34" charset="0"/>
              </a:rPr>
              <a:t>occeured</a:t>
            </a:r>
            <a:r>
              <a:rPr lang="en-US" sz="1200" dirty="0">
                <a:latin typeface="Calibri" panose="020F0502020204030204" pitchFamily="34" charset="0"/>
              </a:rPr>
              <a:t> while </a:t>
            </a:r>
            <a:r>
              <a:rPr lang="en-US" sz="1200" dirty="0" err="1">
                <a:latin typeface="Calibri" panose="020F0502020204030204" pitchFamily="34" charset="0"/>
              </a:rPr>
              <a:t>CommCare</a:t>
            </a:r>
            <a:r>
              <a:rPr lang="en-US" sz="1200" dirty="0">
                <a:latin typeface="Calibri" panose="020F0502020204030204" pitchFamily="34" charset="0"/>
              </a:rPr>
              <a:t> was trying to download an update (or install your app) </a:t>
            </a:r>
            <a:r>
              <a:rPr lang="en-US" sz="1200" dirty="0" err="1">
                <a:latin typeface="Calibri" panose="020F0502020204030204" pitchFamily="34" charset="0"/>
              </a:rPr>
              <a:t>CommCare</a:t>
            </a:r>
            <a:r>
              <a:rPr lang="en-US" sz="1200" dirty="0">
                <a:latin typeface="Calibri" panose="020F0502020204030204" pitchFamily="34" charset="0"/>
              </a:rPr>
              <a:t> couldn't find the resource with resource id: </a:t>
            </a:r>
            <a:r>
              <a:rPr lang="en-US" sz="1200" dirty="0" err="1">
                <a:latin typeface="Calibri" panose="020F0502020204030204" pitchFamily="34" charset="0"/>
              </a:rPr>
              <a:t>commcare</a:t>
            </a:r>
            <a:r>
              <a:rPr lang="en-US" sz="1200" dirty="0">
                <a:latin typeface="Calibri" panose="020F0502020204030204" pitchFamily="34" charset="0"/>
              </a:rPr>
              <a:t>-application profile." Meaning that it could not install from HQ, to address this, use the setup guide to install the application and check whether your phone is Android 2.2 and above.  </a:t>
            </a:r>
          </a:p>
        </p:txBody>
      </p:sp>
      <p:sp>
        <p:nvSpPr>
          <p:cNvPr id="8" name="Rectangle 7"/>
          <p:cNvSpPr/>
          <p:nvPr/>
        </p:nvSpPr>
        <p:spPr>
          <a:xfrm>
            <a:off x="4887138" y="1424464"/>
            <a:ext cx="1676400" cy="4031873"/>
          </a:xfrm>
          <a:prstGeom prst="rect">
            <a:avLst/>
          </a:prstGeom>
          <a:noFill/>
          <a:ln w="28575">
            <a:solidFill>
              <a:schemeClr val="tx2">
                <a:lumMod val="20000"/>
                <a:lumOff val="80000"/>
              </a:schemeClr>
            </a:solidFill>
          </a:ln>
        </p:spPr>
        <p:txBody>
          <a:bodyPr wrap="square">
            <a:spAutoFit/>
          </a:bodyPr>
          <a:lstStyle/>
          <a:p>
            <a:r>
              <a:rPr lang="en-US" sz="1400" b="1" dirty="0">
                <a:solidFill>
                  <a:schemeClr val="tx2"/>
                </a:solidFill>
                <a:latin typeface="Calibri" panose="020F0502020204030204" pitchFamily="34" charset="0"/>
              </a:rPr>
              <a:t>Application Not on Home Screen</a:t>
            </a:r>
            <a:endParaRPr lang="th-TH" sz="1400" b="1" dirty="0">
              <a:solidFill>
                <a:schemeClr val="tx2"/>
              </a:solidFill>
              <a:latin typeface="Cordia New" panose="020B0304020202020204" pitchFamily="34" charset="-34"/>
            </a:endParaRPr>
          </a:p>
          <a:p>
            <a:r>
              <a:rPr lang="en-US" sz="1200" dirty="0">
                <a:latin typeface="Calibri" panose="020F0502020204030204" pitchFamily="34" charset="0"/>
              </a:rPr>
              <a:t>The </a:t>
            </a:r>
            <a:r>
              <a:rPr lang="en-US" sz="1200" dirty="0" err="1">
                <a:latin typeface="Calibri" panose="020F0502020204030204" pitchFamily="34" charset="0"/>
              </a:rPr>
              <a:t>CommCare</a:t>
            </a:r>
            <a:r>
              <a:rPr lang="en-US" sz="1200" dirty="0">
                <a:latin typeface="Calibri" panose="020F0502020204030204" pitchFamily="34" charset="0"/>
              </a:rPr>
              <a:t> application is not on your home screen.  It may have been removed by accident.  Select the "Applications" icon on the home screen (in the lower right hand corner) and search for the </a:t>
            </a:r>
            <a:r>
              <a:rPr lang="en-US" sz="1200" dirty="0" err="1">
                <a:latin typeface="Calibri" panose="020F0502020204030204" pitchFamily="34" charset="0"/>
              </a:rPr>
              <a:t>CommCare</a:t>
            </a:r>
            <a:r>
              <a:rPr lang="en-US" sz="1200" dirty="0">
                <a:latin typeface="Calibri" panose="020F0502020204030204" pitchFamily="34" charset="0"/>
              </a:rPr>
              <a:t> icon.  You may need to swipe left and right to find it.   If the </a:t>
            </a:r>
            <a:r>
              <a:rPr lang="en-US" sz="1200" dirty="0" err="1">
                <a:latin typeface="Calibri" panose="020F0502020204030204" pitchFamily="34" charset="0"/>
              </a:rPr>
              <a:t>CommCare</a:t>
            </a:r>
            <a:r>
              <a:rPr lang="en-US" sz="1200" dirty="0">
                <a:latin typeface="Calibri" panose="020F0502020204030204" pitchFamily="34" charset="0"/>
              </a:rPr>
              <a:t> icon is found, add it to the home screen by pressing and holding it.  If it wasn't found, you will need to reinstall it</a:t>
            </a:r>
            <a:r>
              <a:rPr lang="en-US" sz="1200" dirty="0" smtClean="0">
                <a:latin typeface="Calibri" panose="020F0502020204030204" pitchFamily="34" charset="0"/>
              </a:rPr>
              <a:t>.</a:t>
            </a:r>
            <a:endParaRPr lang="th-TH" sz="1200" dirty="0">
              <a:solidFill>
                <a:srgbClr val="FF0000"/>
              </a:solidFill>
              <a:latin typeface="Cordia New" panose="020B0304020202020204" pitchFamily="34" charset="-34"/>
            </a:endParaRPr>
          </a:p>
        </p:txBody>
      </p:sp>
      <p:sp>
        <p:nvSpPr>
          <p:cNvPr id="9" name="Rectangle 8"/>
          <p:cNvSpPr/>
          <p:nvPr/>
        </p:nvSpPr>
        <p:spPr>
          <a:xfrm>
            <a:off x="163948" y="4173855"/>
            <a:ext cx="4413914" cy="2154436"/>
          </a:xfrm>
          <a:prstGeom prst="rect">
            <a:avLst/>
          </a:prstGeom>
          <a:noFill/>
          <a:ln w="28575">
            <a:solidFill>
              <a:schemeClr val="tx2">
                <a:lumMod val="20000"/>
                <a:lumOff val="80000"/>
              </a:schemeClr>
            </a:solidFill>
          </a:ln>
        </p:spPr>
        <p:txBody>
          <a:bodyPr wrap="square">
            <a:spAutoFit/>
          </a:bodyPr>
          <a:lstStyle/>
          <a:p>
            <a:pPr algn="just"/>
            <a:r>
              <a:rPr lang="en-US" sz="1400" b="1" dirty="0">
                <a:solidFill>
                  <a:schemeClr val="tx2"/>
                </a:solidFill>
                <a:latin typeface="Calibri" panose="020F0502020204030204" pitchFamily="34" charset="0"/>
              </a:rPr>
              <a:t>Login Issues</a:t>
            </a:r>
            <a:endParaRPr lang="th-TH" sz="1400" b="1" dirty="0">
              <a:solidFill>
                <a:schemeClr val="tx2"/>
              </a:solidFill>
              <a:latin typeface="Cordia New" panose="020B0304020202020204" pitchFamily="34" charset="-34"/>
            </a:endParaRPr>
          </a:p>
          <a:p>
            <a:pPr algn="just">
              <a:buFont typeface="Arial" panose="020B0604020202020204" pitchFamily="34" charset="0"/>
              <a:buChar char="•"/>
            </a:pPr>
            <a:r>
              <a:rPr lang="en-US" sz="1200" dirty="0" smtClean="0">
                <a:latin typeface="Calibri" panose="020F0502020204030204" pitchFamily="34" charset="0"/>
              </a:rPr>
              <a:t> </a:t>
            </a:r>
            <a:r>
              <a:rPr lang="en-US" sz="1200" dirty="0">
                <a:latin typeface="Calibri" panose="020F0502020204030204" pitchFamily="34" charset="0"/>
              </a:rPr>
              <a:t>When trying to login, you receive a message stating "Authentication Failed on Server.  Please check credentials and try again."  Check that the username and password are correct.  </a:t>
            </a:r>
          </a:p>
          <a:p>
            <a:pPr algn="just">
              <a:buFont typeface="Arial" panose="020B0604020202020204" pitchFamily="34" charset="0"/>
              <a:buChar char="•"/>
            </a:pPr>
            <a:r>
              <a:rPr lang="en-US" sz="1200" dirty="0">
                <a:latin typeface="Calibri" panose="020F0502020204030204" pitchFamily="34" charset="0"/>
              </a:rPr>
              <a:t>  When logging in, you receive a message stating "Couldn't contact server.  Please make sure an internet connect is available and try again.” If this is the first time you are logging in the phone, check that you have network connectivity. Details on fixing network connectivity are below.  If you don't have any network coverage, make sure that the "Sync with Server" checkbox is not checked on the login screen.</a:t>
            </a:r>
            <a:endParaRPr lang="th-TH" sz="1200" dirty="0">
              <a:latin typeface="Cordia New" panose="020B0304020202020204" pitchFamily="34" charset="-34"/>
            </a:endParaRPr>
          </a:p>
        </p:txBody>
      </p:sp>
      <p:sp>
        <p:nvSpPr>
          <p:cNvPr id="10" name="Rectangle 9"/>
          <p:cNvSpPr/>
          <p:nvPr/>
        </p:nvSpPr>
        <p:spPr>
          <a:xfrm>
            <a:off x="163948" y="1524000"/>
            <a:ext cx="4572000" cy="2523768"/>
          </a:xfrm>
          <a:prstGeom prst="rect">
            <a:avLst/>
          </a:prstGeom>
          <a:noFill/>
          <a:ln w="28575">
            <a:solidFill>
              <a:schemeClr val="tx2">
                <a:lumMod val="20000"/>
                <a:lumOff val="80000"/>
              </a:schemeClr>
            </a:solidFill>
          </a:ln>
        </p:spPr>
        <p:txBody>
          <a:bodyPr wrap="square">
            <a:spAutoFit/>
          </a:bodyPr>
          <a:lstStyle/>
          <a:p>
            <a:pPr algn="just"/>
            <a:r>
              <a:rPr lang="en-US" sz="1400" b="1" dirty="0" smtClean="0">
                <a:solidFill>
                  <a:schemeClr val="tx2"/>
                </a:solidFill>
                <a:latin typeface="Calibri" panose="020F0502020204030204" pitchFamily="34" charset="0"/>
              </a:rPr>
              <a:t>Syncing </a:t>
            </a:r>
            <a:r>
              <a:rPr lang="en-US" sz="1400" b="1" dirty="0">
                <a:solidFill>
                  <a:schemeClr val="tx2"/>
                </a:solidFill>
                <a:latin typeface="Calibri" panose="020F0502020204030204" pitchFamily="34" charset="0"/>
              </a:rPr>
              <a:t>With Server Fails (or takes a long time</a:t>
            </a:r>
            <a:r>
              <a:rPr lang="en-US" sz="1400" b="1" dirty="0" smtClean="0">
                <a:solidFill>
                  <a:schemeClr val="tx2"/>
                </a:solidFill>
                <a:latin typeface="Calibri" panose="020F0502020204030204" pitchFamily="34" charset="0"/>
              </a:rPr>
              <a:t>)</a:t>
            </a:r>
            <a:endParaRPr lang="th-TH" sz="1200" dirty="0">
              <a:solidFill>
                <a:schemeClr val="tx2"/>
              </a:solidFill>
              <a:latin typeface="Cordia New" panose="020B0304020202020204" pitchFamily="34" charset="-34"/>
            </a:endParaRPr>
          </a:p>
          <a:p>
            <a:pPr algn="just"/>
            <a:r>
              <a:rPr lang="en-US" sz="1200" dirty="0">
                <a:latin typeface="Calibri" panose="020F0502020204030204" pitchFamily="34" charset="0"/>
              </a:rPr>
              <a:t>Pressing the Sync with Server button on the home screen takes a really a long time or results in a message stating "Couldn't contact server.  Please make sure an internet connection is available and try again."   Make sure that you have network connectivity (you should see a little E, G or H in the top left corner of your phone, or be connected to a </a:t>
            </a:r>
            <a:r>
              <a:rPr lang="en-US" sz="1200" dirty="0" err="1">
                <a:latin typeface="Calibri" panose="020F0502020204030204" pitchFamily="34" charset="0"/>
              </a:rPr>
              <a:t>WiFi</a:t>
            </a:r>
            <a:r>
              <a:rPr lang="en-US" sz="1200" dirty="0">
                <a:latin typeface="Calibri" panose="020F0502020204030204" pitchFamily="34" charset="0"/>
              </a:rPr>
              <a:t> network).   To fix network connectivity issues</a:t>
            </a:r>
            <a:r>
              <a:rPr lang="en-US" sz="1200" dirty="0" smtClean="0">
                <a:latin typeface="Calibri" panose="020F0502020204030204" pitchFamily="34" charset="0"/>
              </a:rPr>
              <a:t>:</a:t>
            </a:r>
          </a:p>
          <a:p>
            <a:pPr algn="just"/>
            <a:endParaRPr lang="th-TH" sz="1200" dirty="0">
              <a:latin typeface="Cordia New" panose="020B0304020202020204" pitchFamily="34" charset="-34"/>
            </a:endParaRPr>
          </a:p>
          <a:p>
            <a:pPr marL="1143000" lvl="2" indent="-228600" algn="just">
              <a:buFont typeface="+mj-lt"/>
              <a:buAutoNum type="arabicPeriod"/>
            </a:pPr>
            <a:r>
              <a:rPr lang="en-US" sz="1200" dirty="0" smtClean="0">
                <a:latin typeface="Calibri" panose="020F0502020204030204" pitchFamily="34" charset="0"/>
              </a:rPr>
              <a:t>Verify </a:t>
            </a:r>
            <a:r>
              <a:rPr lang="en-US" sz="1200" dirty="0">
                <a:latin typeface="Calibri" panose="020F0502020204030204" pitchFamily="34" charset="0"/>
              </a:rPr>
              <a:t>that there is credit on the phone </a:t>
            </a:r>
            <a:endParaRPr lang="en-US" sz="1200" dirty="0" smtClean="0">
              <a:latin typeface="Cordia New" panose="020B0304020202020204" pitchFamily="34" charset="-34"/>
            </a:endParaRPr>
          </a:p>
          <a:p>
            <a:pPr marL="1143000" lvl="2" indent="-228600" algn="just">
              <a:buFont typeface="+mj-lt"/>
              <a:buAutoNum type="arabicPeriod"/>
            </a:pPr>
            <a:r>
              <a:rPr lang="en-US" sz="1200" dirty="0" smtClean="0">
                <a:latin typeface="Calibri" panose="020F0502020204030204" pitchFamily="34" charset="0"/>
              </a:rPr>
              <a:t>Verify </a:t>
            </a:r>
            <a:r>
              <a:rPr lang="en-US" sz="1200" dirty="0">
                <a:latin typeface="Calibri" panose="020F0502020204030204" pitchFamily="34" charset="0"/>
              </a:rPr>
              <a:t>that you can connect to the internet (use the browser to navigate to </a:t>
            </a:r>
            <a:r>
              <a:rPr lang="en-US" sz="1200" dirty="0" smtClean="0">
                <a:latin typeface="Calibri" panose="020F0502020204030204" pitchFamily="34" charset="0"/>
              </a:rPr>
              <a:t>www.google.com).  </a:t>
            </a:r>
          </a:p>
          <a:p>
            <a:pPr marL="1143000" lvl="2" indent="-228600" algn="just">
              <a:buFont typeface="+mj-lt"/>
              <a:buAutoNum type="arabicPeriod"/>
            </a:pPr>
            <a:r>
              <a:rPr lang="en-US" sz="1200" dirty="0" smtClean="0">
                <a:latin typeface="Calibri" panose="020F0502020204030204" pitchFamily="34" charset="0"/>
              </a:rPr>
              <a:t>Verify </a:t>
            </a:r>
            <a:r>
              <a:rPr lang="en-US" sz="1200" dirty="0">
                <a:latin typeface="Calibri" panose="020F0502020204030204" pitchFamily="34" charset="0"/>
              </a:rPr>
              <a:t>that the APN settings are correct (see the phone setup guide - Phone Setup)</a:t>
            </a:r>
            <a:endParaRPr lang="th-TH" sz="1200" dirty="0">
              <a:latin typeface="Cordia New" panose="020B0304020202020204" pitchFamily="34" charset="-34"/>
            </a:endParaRPr>
          </a:p>
        </p:txBody>
      </p:sp>
      <p:sp>
        <p:nvSpPr>
          <p:cNvPr id="12" name="Oval Callout 11"/>
          <p:cNvSpPr/>
          <p:nvPr/>
        </p:nvSpPr>
        <p:spPr>
          <a:xfrm>
            <a:off x="4794911" y="40248"/>
            <a:ext cx="2078079" cy="1178951"/>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do I do if it doesn’t work?</a:t>
            </a:r>
            <a:endParaRPr lang="en-US" dirty="0"/>
          </a:p>
        </p:txBody>
      </p:sp>
      <p:sp>
        <p:nvSpPr>
          <p:cNvPr id="11" name="Rectangle 10"/>
          <p:cNvSpPr/>
          <p:nvPr/>
        </p:nvSpPr>
        <p:spPr>
          <a:xfrm>
            <a:off x="174116" y="6399094"/>
            <a:ext cx="4403571" cy="2523768"/>
          </a:xfrm>
          <a:prstGeom prst="rect">
            <a:avLst/>
          </a:prstGeom>
          <a:noFill/>
          <a:ln w="28575">
            <a:solidFill>
              <a:schemeClr val="tx2">
                <a:lumMod val="20000"/>
                <a:lumOff val="80000"/>
              </a:schemeClr>
            </a:solidFill>
          </a:ln>
        </p:spPr>
        <p:txBody>
          <a:bodyPr wrap="square">
            <a:spAutoFit/>
          </a:bodyPr>
          <a:lstStyle/>
          <a:p>
            <a:pPr algn="just"/>
            <a:r>
              <a:rPr lang="en-US" sz="1400" b="1" dirty="0">
                <a:solidFill>
                  <a:schemeClr val="tx2"/>
                </a:solidFill>
                <a:latin typeface="Calibri" panose="020F0502020204030204" pitchFamily="34" charset="0"/>
              </a:rPr>
              <a:t>Data Does Not Update in Application</a:t>
            </a:r>
          </a:p>
          <a:p>
            <a:pPr algn="just"/>
            <a:r>
              <a:rPr lang="en-US" sz="1200" dirty="0">
                <a:latin typeface="Calibri" panose="020F0502020204030204" pitchFamily="34" charset="0"/>
              </a:rPr>
              <a:t>When using the application, the information you create and register a new group and it doesn't appear in the list for a collection visit. Alternatively, after you do a collection visit with a group, the information does not appear to be updated when selecting that group for another visit. </a:t>
            </a:r>
          </a:p>
          <a:p>
            <a:pPr algn="just"/>
            <a:endParaRPr lang="en-US" sz="1200" dirty="0">
              <a:latin typeface="Calibri" panose="020F0502020204030204" pitchFamily="34" charset="0"/>
            </a:endParaRPr>
          </a:p>
          <a:p>
            <a:pPr algn="just"/>
            <a:r>
              <a:rPr lang="en-US" sz="1200" dirty="0">
                <a:latin typeface="Calibri" panose="020F0502020204030204" pitchFamily="34" charset="0"/>
              </a:rPr>
              <a:t>This may be caused by unchecking the "Mark as Finalized" button prior to saving the form (it should also be marked in green prior to saving and closing the form).  Go the main screen of </a:t>
            </a:r>
            <a:r>
              <a:rPr lang="en-US" sz="1200" dirty="0" err="1">
                <a:latin typeface="Calibri" panose="020F0502020204030204" pitchFamily="34" charset="0"/>
              </a:rPr>
              <a:t>CommCare</a:t>
            </a:r>
            <a:r>
              <a:rPr lang="en-US" sz="1200" dirty="0">
                <a:latin typeface="Calibri" panose="020F0502020204030204" pitchFamily="34" charset="0"/>
              </a:rPr>
              <a:t> and select "Saved Forms”. If there are any forms in the list, open them and complete them.  Make sure that "Mark as Finalized" is set prior to complete the forms. </a:t>
            </a:r>
            <a:endParaRPr lang="th-TH" sz="1200" dirty="0">
              <a:latin typeface="Cordia New" panose="020B0304020202020204" pitchFamily="34" charset="-34"/>
            </a:endParaRPr>
          </a:p>
        </p:txBody>
      </p:sp>
    </p:spTree>
    <p:extLst>
      <p:ext uri="{BB962C8B-B14F-4D97-AF65-F5344CB8AC3E}">
        <p14:creationId xmlns:p14="http://schemas.microsoft.com/office/powerpoint/2010/main" val="2409345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39683</TotalTime>
  <Words>2008</Words>
  <Application>Microsoft Office PowerPoint</Application>
  <PresentationFormat>On-screen Show (4:3)</PresentationFormat>
  <Paragraphs>232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Table of contents</vt:lpstr>
      <vt:lpstr>PowerPoint Presentation</vt:lpstr>
      <vt:lpstr>2. Getting started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Andrea</cp:lastModifiedBy>
  <cp:revision>72</cp:revision>
  <dcterms:created xsi:type="dcterms:W3CDTF">2013-04-30T16:11:12Z</dcterms:created>
  <dcterms:modified xsi:type="dcterms:W3CDTF">2013-11-22T13:04:20Z</dcterms:modified>
</cp:coreProperties>
</file>